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588" r:id="rId3"/>
    <p:sldId id="1582" r:id="rId4"/>
    <p:sldId id="592" r:id="rId5"/>
    <p:sldId id="593" r:id="rId6"/>
    <p:sldId id="594" r:id="rId7"/>
    <p:sldId id="597" r:id="rId8"/>
    <p:sldId id="599" r:id="rId9"/>
    <p:sldId id="600" r:id="rId10"/>
    <p:sldId id="601" r:id="rId11"/>
    <p:sldId id="602" r:id="rId12"/>
    <p:sldId id="605" r:id="rId13"/>
    <p:sldId id="608" r:id="rId14"/>
    <p:sldId id="606" r:id="rId15"/>
    <p:sldId id="609" r:id="rId16"/>
    <p:sldId id="607" r:id="rId17"/>
    <p:sldId id="610" r:id="rId18"/>
    <p:sldId id="611" r:id="rId19"/>
    <p:sldId id="612" r:id="rId20"/>
    <p:sldId id="613" r:id="rId21"/>
    <p:sldId id="614" r:id="rId22"/>
    <p:sldId id="615" r:id="rId23"/>
    <p:sldId id="616" r:id="rId24"/>
    <p:sldId id="617" r:id="rId25"/>
    <p:sldId id="618" r:id="rId26"/>
    <p:sldId id="619" r:id="rId27"/>
    <p:sldId id="620" r:id="rId28"/>
    <p:sldId id="621" r:id="rId29"/>
    <p:sldId id="622" r:id="rId30"/>
    <p:sldId id="623" r:id="rId31"/>
    <p:sldId id="1590" r:id="rId32"/>
    <p:sldId id="1519" r:id="rId33"/>
    <p:sldId id="1520" r:id="rId34"/>
    <p:sldId id="1521" r:id="rId35"/>
    <p:sldId id="1522" r:id="rId36"/>
    <p:sldId id="1523" r:id="rId37"/>
    <p:sldId id="1524" r:id="rId38"/>
    <p:sldId id="1532" r:id="rId39"/>
    <p:sldId id="1533" r:id="rId40"/>
    <p:sldId id="1534" r:id="rId41"/>
    <p:sldId id="1535"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1539" r:id="rId56"/>
    <p:sldId id="1540" r:id="rId57"/>
    <p:sldId id="1541" r:id="rId58"/>
    <p:sldId id="1586" r:id="rId59"/>
    <p:sldId id="1585" r:id="rId60"/>
    <p:sldId id="1587" r:id="rId61"/>
    <p:sldId id="1588" r:id="rId62"/>
    <p:sldId id="1589" r:id="rId63"/>
    <p:sldId id="1591" r:id="rId64"/>
    <p:sldId id="1543" r:id="rId65"/>
    <p:sldId id="1544" r:id="rId66"/>
    <p:sldId id="1545" r:id="rId67"/>
    <p:sldId id="598" r:id="rId68"/>
    <p:sldId id="1547" r:id="rId69"/>
    <p:sldId id="1605" r:id="rId70"/>
    <p:sldId id="1606" r:id="rId71"/>
    <p:sldId id="1581" r:id="rId72"/>
    <p:sldId id="1592" r:id="rId73"/>
    <p:sldId id="1549" r:id="rId74"/>
    <p:sldId id="1593" r:id="rId75"/>
    <p:sldId id="1596" r:id="rId76"/>
    <p:sldId id="1595" r:id="rId77"/>
    <p:sldId id="1597" r:id="rId78"/>
    <p:sldId id="1557" r:id="rId79"/>
    <p:sldId id="1558" r:id="rId80"/>
    <p:sldId id="159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319">
          <p15:clr>
            <a:srgbClr val="A4A3A4"/>
          </p15:clr>
        </p15:guide>
        <p15:guide id="4"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7280" autoAdjust="0"/>
  </p:normalViewPr>
  <p:slideViewPr>
    <p:cSldViewPr snapToGrid="0">
      <p:cViewPr varScale="1">
        <p:scale>
          <a:sx n="72" d="100"/>
          <a:sy n="72" d="100"/>
        </p:scale>
        <p:origin x="1094" y="58"/>
      </p:cViewPr>
      <p:guideLst>
        <p:guide orient="horz" pos="2160"/>
        <p:guide pos="3840"/>
        <p:guide orient="horz" pos="4319"/>
        <p:guide pos="3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4718-754F-4E07-9605-F6005C29891E}" type="datetimeFigureOut">
              <a:rPr lang="en-US" smtClean="0"/>
              <a:t>12/25/2023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5A7449-0C62-42CB-B32A-6A9BAFE4E3B6}" type="slidenum">
              <a:rPr lang="en-US" smtClean="0"/>
              <a:t>‹#›</a:t>
            </a:fld>
            <a:endParaRPr lang="en-US" dirty="0"/>
          </a:p>
        </p:txBody>
      </p:sp>
    </p:spTree>
    <p:extLst>
      <p:ext uri="{BB962C8B-B14F-4D97-AF65-F5344CB8AC3E}">
        <p14:creationId xmlns:p14="http://schemas.microsoft.com/office/powerpoint/2010/main" val="119223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a:t>
            </a:r>
            <a:r>
              <a:rPr lang="en-US" dirty="0" err="1"/>
              <a:t>dz</a:t>
            </a:r>
            <a:r>
              <a:rPr lang="en-US" dirty="0"/>
              <a:t>}{dx} = \frac{</a:t>
            </a:r>
            <a:r>
              <a:rPr lang="en-US" dirty="0" err="1"/>
              <a:t>dz</a:t>
            </a:r>
            <a:r>
              <a:rPr lang="en-US" dirty="0"/>
              <a:t>}{</a:t>
            </a:r>
            <a:r>
              <a:rPr lang="en-US" dirty="0" err="1"/>
              <a:t>dy</a:t>
            </a:r>
            <a:r>
              <a:rPr lang="en-US" dirty="0"/>
              <a:t>} \</a:t>
            </a:r>
            <a:r>
              <a:rPr lang="en-US" dirty="0" err="1"/>
              <a:t>cdot</a:t>
            </a:r>
            <a:r>
              <a:rPr lang="en-US" dirty="0"/>
              <a:t> \frac{</a:t>
            </a:r>
            <a:r>
              <a:rPr lang="en-US" dirty="0" err="1"/>
              <a:t>dy</a:t>
            </a:r>
            <a:r>
              <a:rPr lang="en-US" dirty="0"/>
              <a:t>}{dx}</a:t>
            </a:r>
          </a:p>
        </p:txBody>
      </p:sp>
      <p:sp>
        <p:nvSpPr>
          <p:cNvPr id="4" name="Slide Number Placeholder 3"/>
          <p:cNvSpPr>
            <a:spLocks noGrp="1"/>
          </p:cNvSpPr>
          <p:nvPr>
            <p:ph type="sldNum" sz="quarter" idx="5"/>
          </p:nvPr>
        </p:nvSpPr>
        <p:spPr/>
        <p:txBody>
          <a:bodyPr/>
          <a:lstStyle/>
          <a:p>
            <a:fld id="{4E5A7449-0C62-42CB-B32A-6A9BAFE4E3B6}" type="slidenum">
              <a:rPr lang="en-US" smtClean="0"/>
              <a:t>6</a:t>
            </a:fld>
            <a:endParaRPr lang="en-US" dirty="0"/>
          </a:p>
        </p:txBody>
      </p:sp>
    </p:spTree>
    <p:extLst>
      <p:ext uri="{BB962C8B-B14F-4D97-AF65-F5344CB8AC3E}">
        <p14:creationId xmlns:p14="http://schemas.microsoft.com/office/powerpoint/2010/main" val="43766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164448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42813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228109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0192305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3412"/>
          </a:xfrm>
        </p:spPr>
        <p:txBody>
          <a:bodyPr/>
          <a:lstStyle/>
          <a:p>
            <a:r>
              <a:rPr lang="en-US"/>
              <a:t>Click to edit Master title style</a:t>
            </a:r>
          </a:p>
        </p:txBody>
      </p:sp>
      <p:sp>
        <p:nvSpPr>
          <p:cNvPr id="3" name="Text Placeholder 2"/>
          <p:cNvSpPr>
            <a:spLocks noGrp="1"/>
          </p:cNvSpPr>
          <p:nvPr>
            <p:ph type="body" sz="half" idx="1"/>
          </p:nvPr>
        </p:nvSpPr>
        <p:spPr>
          <a:xfrm>
            <a:off x="609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52513"/>
            <a:ext cx="5384800" cy="5472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33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84673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65394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67492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403986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267994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71390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387759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dirty="0"/>
          </a:p>
        </p:txBody>
      </p:sp>
    </p:spTree>
    <p:extLst>
      <p:ext uri="{BB962C8B-B14F-4D97-AF65-F5344CB8AC3E}">
        <p14:creationId xmlns:p14="http://schemas.microsoft.com/office/powerpoint/2010/main" val="192013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12/25/2023</a:t>
            </a:fld>
            <a:endParaRPr lang="en-US" dirty="0"/>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dirty="0"/>
          </a:p>
        </p:txBody>
      </p:sp>
    </p:spTree>
    <p:extLst>
      <p:ext uri="{BB962C8B-B14F-4D97-AF65-F5344CB8AC3E}">
        <p14:creationId xmlns:p14="http://schemas.microsoft.com/office/powerpoint/2010/main" val="2789509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cs231n.stanford.edu/index.html"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AgkfIQ4IGa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NN basics 2</a:t>
            </a:r>
          </a:p>
        </p:txBody>
      </p:sp>
      <p:sp>
        <p:nvSpPr>
          <p:cNvPr id="3" name="Subtitle 2"/>
          <p:cNvSpPr>
            <a:spLocks noGrp="1"/>
          </p:cNvSpPr>
          <p:nvPr>
            <p:ph type="subTitle" idx="1"/>
          </p:nvPr>
        </p:nvSpPr>
        <p:spPr/>
        <p:txBody>
          <a:bodyPr/>
          <a:lstStyle/>
          <a:p>
            <a:endParaRPr lang="en-US" dirty="0"/>
          </a:p>
        </p:txBody>
      </p:sp>
      <p:pic>
        <p:nvPicPr>
          <p:cNvPr id="1026" name="Picture 2" descr="Prepare the ImageNet dataset — gluoncv 0.11.0 documentation">
            <a:extLst>
              <a:ext uri="{FF2B5EF4-FFF2-40B4-BE49-F238E27FC236}">
                <a16:creationId xmlns:a16="http://schemas.microsoft.com/office/drawing/2014/main" id="{5937785D-608D-4AA4-865A-F0C00DB9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148080"/>
            <a:ext cx="11432540" cy="457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6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9708C3-08F1-4045-900E-6B0394DAE5BC}"/>
                  </a:ext>
                </a:extLst>
              </p:cNvPr>
              <p:cNvSpPr txBox="1"/>
              <p:nvPr/>
            </p:nvSpPr>
            <p:spPr>
              <a:xfrm>
                <a:off x="10911840" y="3883272"/>
                <a:ext cx="107696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=1</m:t>
                      </m:r>
                    </m:oMath>
                  </m:oMathPara>
                </a14:m>
                <a:endParaRPr lang="en-US" sz="2000" dirty="0">
                  <a:ea typeface="Cambria Math" panose="02040503050406030204" pitchFamily="18" charset="0"/>
                </a:endParaRPr>
              </a:p>
              <a:p>
                <a:endParaRPr lang="en-US" sz="2000" dirty="0"/>
              </a:p>
            </p:txBody>
          </p:sp>
        </mc:Choice>
        <mc:Fallback xmlns="">
          <p:sp>
            <p:nvSpPr>
              <p:cNvPr id="5" name="TextBox 4">
                <a:extLst>
                  <a:ext uri="{FF2B5EF4-FFF2-40B4-BE49-F238E27FC236}">
                    <a16:creationId xmlns:a16="http://schemas.microsoft.com/office/drawing/2014/main" id="{2A9708C3-08F1-4045-900E-6B0394DAE5BC}"/>
                  </a:ext>
                </a:extLst>
              </p:cNvPr>
              <p:cNvSpPr txBox="1">
                <a:spLocks noRot="1" noChangeAspect="1" noMove="1" noResize="1" noEditPoints="1" noAdjustHandles="1" noChangeArrowheads="1" noChangeShapeType="1" noTextEdit="1"/>
              </p:cNvSpPr>
              <p:nvPr/>
            </p:nvSpPr>
            <p:spPr>
              <a:xfrm>
                <a:off x="10911840" y="3883272"/>
                <a:ext cx="1076960" cy="1039323"/>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3DEA16D-90EE-4E96-A2B5-18E9309DC4E5}"/>
              </a:ext>
            </a:extLst>
          </p:cNvPr>
          <p:cNvSpPr/>
          <p:nvPr/>
        </p:nvSpPr>
        <p:spPr>
          <a:xfrm>
            <a:off x="10974968" y="3883273"/>
            <a:ext cx="863600" cy="70304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1652BC-7502-49A9-A507-D47D387356A2}"/>
              </a:ext>
            </a:extLst>
          </p:cNvPr>
          <p:cNvSpPr txBox="1"/>
          <p:nvPr/>
        </p:nvSpPr>
        <p:spPr>
          <a:xfrm>
            <a:off x="11499168" y="2656049"/>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5892800" cy="584775"/>
          </a:xfrm>
          <a:prstGeom prst="rect">
            <a:avLst/>
          </a:prstGeom>
          <a:noFill/>
        </p:spPr>
        <p:txBody>
          <a:bodyPr wrap="square" rtlCol="0">
            <a:spAutoFit/>
          </a:bodyPr>
          <a:lstStyle/>
          <a:p>
            <a:r>
              <a:rPr lang="en-US" sz="3200" dirty="0"/>
              <a:t>Step 0: initialization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endCxn id="7" idx="2"/>
          </p:cNvCxnSpPr>
          <p:nvPr/>
        </p:nvCxnSpPr>
        <p:spPr>
          <a:xfrm flipV="1">
            <a:off x="11418848" y="3056159"/>
            <a:ext cx="284976" cy="82711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1095AD4-CA5C-46F5-976E-C8F27B1CDC7C}"/>
              </a:ext>
            </a:extLst>
          </p:cNvPr>
          <p:cNvSpPr/>
          <p:nvPr/>
        </p:nvSpPr>
        <p:spPr>
          <a:xfrm>
            <a:off x="178048" y="3056158"/>
            <a:ext cx="5674112" cy="2562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681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9123680" y="2277883"/>
            <a:ext cx="1244600" cy="160539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31" name="Rectangle 30">
            <a:extLst>
              <a:ext uri="{FF2B5EF4-FFF2-40B4-BE49-F238E27FC236}">
                <a16:creationId xmlns:a16="http://schemas.microsoft.com/office/drawing/2014/main" id="{9ECD92B4-5331-49AD-8B8D-FBB6082D6117}"/>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3647440"/>
            <a:ext cx="3550920" cy="23583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10388618" y="194160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Rectangle 16">
            <a:extLst>
              <a:ext uri="{FF2B5EF4-FFF2-40B4-BE49-F238E27FC236}">
                <a16:creationId xmlns:a16="http://schemas.microsoft.com/office/drawing/2014/main" id="{DC46333D-CD43-4AC0-897A-5BA6707B7F5C}"/>
              </a:ext>
            </a:extLst>
          </p:cNvPr>
          <p:cNvSpPr/>
          <p:nvPr/>
        </p:nvSpPr>
        <p:spPr>
          <a:xfrm>
            <a:off x="178048" y="3074402"/>
            <a:ext cx="5674112" cy="129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Image result for vi sign&quot;">
            <a:extLst>
              <a:ext uri="{FF2B5EF4-FFF2-40B4-BE49-F238E27FC236}">
                <a16:creationId xmlns:a16="http://schemas.microsoft.com/office/drawing/2014/main" id="{042D0EFC-C7EA-402C-9BF0-69844E05CB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9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9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817360" y="1524000"/>
            <a:ext cx="3550920" cy="235927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vi sign&quot;">
            <a:extLst>
              <a:ext uri="{FF2B5EF4-FFF2-40B4-BE49-F238E27FC236}">
                <a16:creationId xmlns:a16="http://schemas.microsoft.com/office/drawing/2014/main" id="{D487DBE5-DAD1-447D-BAEB-21DAB65A08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D2C3C877-FE4D-4627-B35B-63719610236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6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8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7" name="TextBox 6">
            <a:extLst>
              <a:ext uri="{FF2B5EF4-FFF2-40B4-BE49-F238E27FC236}">
                <a16:creationId xmlns:a16="http://schemas.microsoft.com/office/drawing/2014/main" id="{1B1652BC-7502-49A9-A507-D47D387356A2}"/>
              </a:ext>
            </a:extLst>
          </p:cNvPr>
          <p:cNvSpPr txBox="1"/>
          <p:nvPr/>
        </p:nvSpPr>
        <p:spPr>
          <a:xfrm>
            <a:off x="11376288" y="2674292"/>
            <a:ext cx="409312" cy="400110"/>
          </a:xfrm>
          <a:prstGeom prst="rect">
            <a:avLst/>
          </a:prstGeom>
          <a:noFill/>
        </p:spPr>
        <p:txBody>
          <a:bodyPr wrap="square" rtlCol="0">
            <a:spAutoFit/>
          </a:bodyPr>
          <a:lstStyle/>
          <a:p>
            <a:pPr algn="ctr"/>
            <a:r>
              <a:rPr lang="en-US" sz="2000" dirty="0"/>
              <a:t>1</a:t>
            </a:r>
          </a:p>
        </p:txBody>
      </p:sp>
      <p:sp>
        <p:nvSpPr>
          <p:cNvPr id="8" name="TextBox 7">
            <a:extLst>
              <a:ext uri="{FF2B5EF4-FFF2-40B4-BE49-F238E27FC236}">
                <a16:creationId xmlns:a16="http://schemas.microsoft.com/office/drawing/2014/main" id="{E952BF75-55B5-4D45-A794-B1D8117AB9FE}"/>
              </a:ext>
            </a:extLst>
          </p:cNvPr>
          <p:cNvSpPr txBox="1"/>
          <p:nvPr/>
        </p:nvSpPr>
        <p:spPr>
          <a:xfrm>
            <a:off x="6299200" y="3818159"/>
            <a:ext cx="2824480" cy="1569660"/>
          </a:xfrm>
          <a:prstGeom prst="rect">
            <a:avLst/>
          </a:prstGeom>
          <a:noFill/>
        </p:spPr>
        <p:txBody>
          <a:bodyPr wrap="square" rtlCol="0">
            <a:spAutoFit/>
          </a:bodyPr>
          <a:lstStyle/>
          <a:p>
            <a:r>
              <a:rPr lang="en-US" sz="3200" dirty="0"/>
              <a:t>Iterative step: chain rule on locale junction.</a:t>
            </a:r>
            <a:endParaRPr lang="en-US" sz="3200" b="1" dirty="0"/>
          </a:p>
        </p:txBody>
      </p:sp>
      <p:cxnSp>
        <p:nvCxnSpPr>
          <p:cNvPr id="10" name="Straight Arrow Connector 9">
            <a:extLst>
              <a:ext uri="{FF2B5EF4-FFF2-40B4-BE49-F238E27FC236}">
                <a16:creationId xmlns:a16="http://schemas.microsoft.com/office/drawing/2014/main" id="{14354CA0-9560-4E12-B24E-9BA42FB542C9}"/>
              </a:ext>
            </a:extLst>
          </p:cNvPr>
          <p:cNvCxnSpPr>
            <a:cxnSpLocks/>
            <a:stCxn id="15" idx="0"/>
          </p:cNvCxnSpPr>
          <p:nvPr/>
        </p:nvCxnSpPr>
        <p:spPr>
          <a:xfrm flipH="1" flipV="1">
            <a:off x="6708512" y="2659917"/>
            <a:ext cx="3659768" cy="122335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6A784-328E-40E0-BA1E-4C972FE799C7}"/>
              </a:ext>
            </a:extLst>
          </p:cNvPr>
          <p:cNvSpPr txBox="1"/>
          <p:nvPr/>
        </p:nvSpPr>
        <p:spPr>
          <a:xfrm>
            <a:off x="8836288" y="1877771"/>
            <a:ext cx="409312" cy="400110"/>
          </a:xfrm>
          <a:prstGeom prst="rect">
            <a:avLst/>
          </a:prstGeom>
          <a:noFill/>
        </p:spPr>
        <p:txBody>
          <a:bodyPr wrap="square" rtlCol="0">
            <a:spAutoFit/>
          </a:bodyPr>
          <a:lstStyle/>
          <a:p>
            <a:pPr algn="ctr"/>
            <a:r>
              <a:rPr lang="en-US" sz="2000"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288C8B-3BA4-4B2E-8F77-9A0D79551E09}"/>
                  </a:ext>
                </a:extLst>
              </p:cNvPr>
              <p:cNvSpPr txBox="1"/>
              <p:nvPr/>
            </p:nvSpPr>
            <p:spPr>
              <a:xfrm>
                <a:off x="8747760" y="3883272"/>
                <a:ext cx="3241040" cy="1039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en>
                      </m:f>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m:oMathPara>
                </a14:m>
                <a:endParaRPr lang="en-US" sz="2000" dirty="0">
                  <a:ea typeface="Cambria Math" panose="02040503050406030204" pitchFamily="18" charset="0"/>
                </a:endParaRPr>
              </a:p>
              <a:p>
                <a:endParaRPr lang="en-US" sz="2000" dirty="0"/>
              </a:p>
            </p:txBody>
          </p:sp>
        </mc:Choice>
        <mc:Fallback xmlns="">
          <p:sp>
            <p:nvSpPr>
              <p:cNvPr id="14" name="TextBox 13">
                <a:extLst>
                  <a:ext uri="{FF2B5EF4-FFF2-40B4-BE49-F238E27FC236}">
                    <a16:creationId xmlns:a16="http://schemas.microsoft.com/office/drawing/2014/main" id="{D0288C8B-3BA4-4B2E-8F77-9A0D79551E09}"/>
                  </a:ext>
                </a:extLst>
              </p:cNvPr>
              <p:cNvSpPr txBox="1">
                <a:spLocks noRot="1" noChangeAspect="1" noMove="1" noResize="1" noEditPoints="1" noAdjustHandles="1" noChangeArrowheads="1" noChangeShapeType="1" noTextEdit="1"/>
              </p:cNvSpPr>
              <p:nvPr/>
            </p:nvSpPr>
            <p:spPr>
              <a:xfrm>
                <a:off x="8747760" y="3883272"/>
                <a:ext cx="3241040" cy="1039323"/>
              </a:xfrm>
              <a:prstGeom prst="rect">
                <a:avLst/>
              </a:prstGeom>
              <a:blipFill>
                <a:blip r:embed="rId3"/>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10807A5-15A1-4578-A953-A6A5B571A710}"/>
              </a:ext>
            </a:extLst>
          </p:cNvPr>
          <p:cNvSpPr/>
          <p:nvPr/>
        </p:nvSpPr>
        <p:spPr>
          <a:xfrm>
            <a:off x="8747760" y="3883273"/>
            <a:ext cx="3241040" cy="79652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12B9F4-2618-4FDF-872C-C5BC3B53E67F}"/>
              </a:ext>
            </a:extLst>
          </p:cNvPr>
          <p:cNvSpPr/>
          <p:nvPr/>
        </p:nvSpPr>
        <p:spPr>
          <a:xfrm>
            <a:off x="7793653" y="1144941"/>
            <a:ext cx="954107" cy="369332"/>
          </a:xfrm>
          <a:prstGeom prst="rect">
            <a:avLst/>
          </a:prstGeom>
        </p:spPr>
        <p:txBody>
          <a:bodyPr wrap="none">
            <a:spAutoFit/>
          </a:bodyPr>
          <a:lstStyle/>
          <a:p>
            <a:r>
              <a:rPr lang="en-US" u="sng" dirty="0"/>
              <a:t>junction</a:t>
            </a:r>
          </a:p>
        </p:txBody>
      </p:sp>
      <p:sp>
        <p:nvSpPr>
          <p:cNvPr id="16" name="TextBox 15">
            <a:extLst>
              <a:ext uri="{FF2B5EF4-FFF2-40B4-BE49-F238E27FC236}">
                <a16:creationId xmlns:a16="http://schemas.microsoft.com/office/drawing/2014/main" id="{538325E8-60DC-4C59-9517-F9A085CE3012}"/>
              </a:ext>
            </a:extLst>
          </p:cNvPr>
          <p:cNvSpPr txBox="1"/>
          <p:nvPr/>
        </p:nvSpPr>
        <p:spPr>
          <a:xfrm>
            <a:off x="6408048" y="3403666"/>
            <a:ext cx="409312" cy="400110"/>
          </a:xfrm>
          <a:prstGeom prst="rect">
            <a:avLst/>
          </a:prstGeom>
          <a:noFill/>
        </p:spPr>
        <p:txBody>
          <a:bodyPr wrap="square" rtlCol="0">
            <a:spAutoFit/>
          </a:bodyPr>
          <a:lstStyle/>
          <a:p>
            <a:pPr algn="ctr"/>
            <a:r>
              <a:rPr lang="en-US" sz="2000" dirty="0"/>
              <a:t>3</a:t>
            </a:r>
          </a:p>
        </p:txBody>
      </p:sp>
      <p:sp>
        <p:nvSpPr>
          <p:cNvPr id="17" name="TextBox 16">
            <a:extLst>
              <a:ext uri="{FF2B5EF4-FFF2-40B4-BE49-F238E27FC236}">
                <a16:creationId xmlns:a16="http://schemas.microsoft.com/office/drawing/2014/main" id="{74638CBF-6EFC-4D09-89E5-C9CC76AF5CCD}"/>
              </a:ext>
            </a:extLst>
          </p:cNvPr>
          <p:cNvSpPr txBox="1"/>
          <p:nvPr/>
        </p:nvSpPr>
        <p:spPr>
          <a:xfrm>
            <a:off x="6408048" y="1329607"/>
            <a:ext cx="409312" cy="400110"/>
          </a:xfrm>
          <a:prstGeom prst="rect">
            <a:avLst/>
          </a:prstGeom>
          <a:noFill/>
        </p:spPr>
        <p:txBody>
          <a:bodyPr wrap="square" rtlCol="0">
            <a:spAutoFit/>
          </a:bodyPr>
          <a:lstStyle/>
          <a:p>
            <a:pPr algn="ctr"/>
            <a:r>
              <a:rPr lang="en-US" sz="2000" dirty="0"/>
              <a:t>-4</a:t>
            </a:r>
          </a:p>
        </p:txBody>
      </p:sp>
      <p:sp>
        <p:nvSpPr>
          <p:cNvPr id="18" name="Rectangle 17">
            <a:extLst>
              <a:ext uri="{FF2B5EF4-FFF2-40B4-BE49-F238E27FC236}">
                <a16:creationId xmlns:a16="http://schemas.microsoft.com/office/drawing/2014/main" id="{A2FC18F9-3D5D-4440-BC1D-36E92A12AFD9}"/>
              </a:ext>
            </a:extLst>
          </p:cNvPr>
          <p:cNvSpPr/>
          <p:nvPr/>
        </p:nvSpPr>
        <p:spPr>
          <a:xfrm>
            <a:off x="142736" y="4380612"/>
            <a:ext cx="5674112" cy="1197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5780AC-9018-4634-8CE6-F4A8AA59D70F}"/>
              </a:ext>
            </a:extLst>
          </p:cNvPr>
          <p:cNvSpPr txBox="1"/>
          <p:nvPr/>
        </p:nvSpPr>
        <p:spPr>
          <a:xfrm>
            <a:off x="6299200" y="2373828"/>
            <a:ext cx="409312" cy="400110"/>
          </a:xfrm>
          <a:prstGeom prst="rect">
            <a:avLst/>
          </a:prstGeom>
          <a:noFill/>
        </p:spPr>
        <p:txBody>
          <a:bodyPr wrap="square" rtlCol="0">
            <a:spAutoFit/>
          </a:bodyPr>
          <a:lstStyle/>
          <a:p>
            <a:pPr algn="ctr"/>
            <a:r>
              <a:rPr lang="en-US" sz="2000" dirty="0"/>
              <a:t>-4</a:t>
            </a:r>
          </a:p>
        </p:txBody>
      </p:sp>
      <p:pic>
        <p:nvPicPr>
          <p:cNvPr id="20" name="Picture 2" descr="Image result for vi sign&quot;">
            <a:extLst>
              <a:ext uri="{FF2B5EF4-FFF2-40B4-BE49-F238E27FC236}">
                <a16:creationId xmlns:a16="http://schemas.microsoft.com/office/drawing/2014/main" id="{16169C75-909C-400B-9449-AB905BCF48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05518"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i sign&quot;">
            <a:extLst>
              <a:ext uri="{FF2B5EF4-FFF2-40B4-BE49-F238E27FC236}">
                <a16:creationId xmlns:a16="http://schemas.microsoft.com/office/drawing/2014/main" id="{BFEB7213-612E-42BD-A309-BB62070D12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3385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vi sign&quot;">
            <a:extLst>
              <a:ext uri="{FF2B5EF4-FFF2-40B4-BE49-F238E27FC236}">
                <a16:creationId xmlns:a16="http://schemas.microsoft.com/office/drawing/2014/main" id="{582301CE-FBC0-4575-8163-D755E105E7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9689" y="5762186"/>
            <a:ext cx="985202" cy="66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E77-64CF-4D8E-B63E-2617DD70EF34}"/>
              </a:ext>
            </a:extLst>
          </p:cNvPr>
          <p:cNvSpPr>
            <a:spLocks noGrp="1"/>
          </p:cNvSpPr>
          <p:nvPr>
            <p:ph type="title"/>
          </p:nvPr>
        </p:nvSpPr>
        <p:spPr/>
        <p:txBody>
          <a:bodyPr/>
          <a:lstStyle/>
          <a:p>
            <a:r>
              <a:rPr lang="en-US" dirty="0"/>
              <a:t>Backpropagation- conclusions </a:t>
            </a:r>
          </a:p>
        </p:txBody>
      </p:sp>
      <p:sp>
        <p:nvSpPr>
          <p:cNvPr id="3" name="Content Placeholder 2">
            <a:extLst>
              <a:ext uri="{FF2B5EF4-FFF2-40B4-BE49-F238E27FC236}">
                <a16:creationId xmlns:a16="http://schemas.microsoft.com/office/drawing/2014/main" id="{800E3ED0-E8A3-460D-95E6-BD3B8C39C61C}"/>
              </a:ext>
            </a:extLst>
          </p:cNvPr>
          <p:cNvSpPr>
            <a:spLocks noGrp="1"/>
          </p:cNvSpPr>
          <p:nvPr>
            <p:ph idx="1"/>
          </p:nvPr>
        </p:nvSpPr>
        <p:spPr/>
        <p:txBody>
          <a:bodyPr/>
          <a:lstStyle/>
          <a:p>
            <a:r>
              <a:rPr lang="en-US" dirty="0"/>
              <a:t>All that we need to know in each junction is:</a:t>
            </a:r>
          </a:p>
          <a:p>
            <a:pPr lvl="1"/>
            <a:r>
              <a:rPr lang="en-US" dirty="0"/>
              <a:t>The local gradient from the junction’s equation.</a:t>
            </a:r>
          </a:p>
          <a:p>
            <a:pPr lvl="1"/>
            <a:r>
              <a:rPr lang="en-US" dirty="0"/>
              <a:t> the chain rule result that was “back propagated” to the junction.</a:t>
            </a:r>
          </a:p>
        </p:txBody>
      </p:sp>
      <p:pic>
        <p:nvPicPr>
          <p:cNvPr id="4" name="Picture 3">
            <a:extLst>
              <a:ext uri="{FF2B5EF4-FFF2-40B4-BE49-F238E27FC236}">
                <a16:creationId xmlns:a16="http://schemas.microsoft.com/office/drawing/2014/main" id="{C1F587EA-C19C-45D0-8A57-E5B44E73BC41}"/>
              </a:ext>
            </a:extLst>
          </p:cNvPr>
          <p:cNvPicPr>
            <a:picLocks noChangeAspect="1"/>
          </p:cNvPicPr>
          <p:nvPr/>
        </p:nvPicPr>
        <p:blipFill>
          <a:blip r:embed="rId2"/>
          <a:stretch>
            <a:fillRect/>
          </a:stretch>
        </p:blipFill>
        <p:spPr>
          <a:xfrm>
            <a:off x="1615051" y="2361810"/>
            <a:ext cx="8961897" cy="4496190"/>
          </a:xfrm>
          <a:prstGeom prst="rect">
            <a:avLst/>
          </a:prstGeom>
        </p:spPr>
      </p:pic>
      <p:sp>
        <p:nvSpPr>
          <p:cNvPr id="5" name="Rectangle 4">
            <a:extLst>
              <a:ext uri="{FF2B5EF4-FFF2-40B4-BE49-F238E27FC236}">
                <a16:creationId xmlns:a16="http://schemas.microsoft.com/office/drawing/2014/main" id="{9647E0B1-4853-4AF2-B227-ECA5DEDFE719}"/>
              </a:ext>
            </a:extLst>
          </p:cNvPr>
          <p:cNvSpPr/>
          <p:nvPr/>
        </p:nvSpPr>
        <p:spPr>
          <a:xfrm>
            <a:off x="1615051" y="42976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5B380-6D5F-4DC2-BAB3-772050AEE87D}"/>
              </a:ext>
            </a:extLst>
          </p:cNvPr>
          <p:cNvSpPr/>
          <p:nvPr/>
        </p:nvSpPr>
        <p:spPr>
          <a:xfrm>
            <a:off x="8066650" y="5681980"/>
            <a:ext cx="1930789" cy="98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73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Tree>
    <p:extLst>
      <p:ext uri="{BB962C8B-B14F-4D97-AF65-F5344CB8AC3E}">
        <p14:creationId xmlns:p14="http://schemas.microsoft.com/office/powerpoint/2010/main" val="116640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http://cs231n.stanford.edu/index.html</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5C9A54-21F2-4087-A733-0270CFBACD52}"/>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17" name="TextBox 16">
                <a:extLst>
                  <a:ext uri="{FF2B5EF4-FFF2-40B4-BE49-F238E27FC236}">
                    <a16:creationId xmlns:a16="http://schemas.microsoft.com/office/drawing/2014/main" id="{6C5C9A54-21F2-4087-A733-0270CFBACD52}"/>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3"/>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886400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87302"/>
            <a:ext cx="11785600"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CBC3D771-3AC9-46E6-8C8E-049FF0068B1F}"/>
              </a:ext>
            </a:extLst>
          </p:cNvPr>
          <p:cNvSpPr/>
          <p:nvPr/>
        </p:nvSpPr>
        <p:spPr>
          <a:xfrm>
            <a:off x="101599" y="5144896"/>
            <a:ext cx="6065521" cy="830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3F88DB-A740-4C38-873E-01E34BEAF166}"/>
              </a:ext>
            </a:extLst>
          </p:cNvPr>
          <p:cNvPicPr>
            <a:picLocks noChangeAspect="1"/>
          </p:cNvPicPr>
          <p:nvPr/>
        </p:nvPicPr>
        <p:blipFill>
          <a:blip r:embed="rId3"/>
          <a:stretch>
            <a:fillRect/>
          </a:stretch>
        </p:blipFill>
        <p:spPr>
          <a:xfrm>
            <a:off x="8686450" y="2961596"/>
            <a:ext cx="1988992" cy="50296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C548CD-D17F-4277-BEEC-31E1BF33269B}"/>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37C548CD-D17F-4277-BEEC-31E1BF33269B}"/>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38132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29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21" name="Rectangle 20">
            <a:extLst>
              <a:ext uri="{FF2B5EF4-FFF2-40B4-BE49-F238E27FC236}">
                <a16:creationId xmlns:a16="http://schemas.microsoft.com/office/drawing/2014/main" id="{9CC34BF2-8D72-4D53-BB54-8ED429C14102}"/>
              </a:ext>
            </a:extLst>
          </p:cNvPr>
          <p:cNvSpPr/>
          <p:nvPr/>
        </p:nvSpPr>
        <p:spPr>
          <a:xfrm>
            <a:off x="355600" y="5364480"/>
            <a:ext cx="574040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770F39E-7488-402A-A69E-D2FA5C816F29}"/>
              </a:ext>
            </a:extLst>
          </p:cNvPr>
          <p:cNvPicPr>
            <a:picLocks noChangeAspect="1"/>
          </p:cNvPicPr>
          <p:nvPr/>
        </p:nvPicPr>
        <p:blipFill rotWithShape="1">
          <a:blip r:embed="rId3"/>
          <a:srcRect b="20225"/>
          <a:stretch/>
        </p:blipFill>
        <p:spPr>
          <a:xfrm>
            <a:off x="7762166" y="3310909"/>
            <a:ext cx="1707028" cy="28573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6CC7353-E90E-403E-8BB4-FF6D4FC420F9}"/>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D6CC7353-E90E-403E-8BB4-FF6D4FC420F9}"/>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5020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866982"/>
            <a:ext cx="11785600" cy="830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B981698E-8471-47FA-A94C-8C63019DA43A}"/>
              </a:ext>
            </a:extLst>
          </p:cNvPr>
          <p:cNvSpPr/>
          <p:nvPr/>
        </p:nvSpPr>
        <p:spPr>
          <a:xfrm>
            <a:off x="5770880" y="4888020"/>
            <a:ext cx="6217920" cy="1353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E91C315-247E-4A6B-B72B-A479CF8DDC51}"/>
              </a:ext>
            </a:extLst>
          </p:cNvPr>
          <p:cNvPicPr>
            <a:picLocks noChangeAspect="1"/>
          </p:cNvPicPr>
          <p:nvPr/>
        </p:nvPicPr>
        <p:blipFill>
          <a:blip r:embed="rId3"/>
          <a:stretch>
            <a:fillRect/>
          </a:stretch>
        </p:blipFill>
        <p:spPr>
          <a:xfrm>
            <a:off x="6403256" y="3163600"/>
            <a:ext cx="2019475" cy="28196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8730F-2DFB-4094-B9A4-49B87B5C302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BDE8730F-2DFB-4094-B9A4-49B87B5C302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92814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8285CB7E-2141-4A1E-B3F6-6E17DCE08D4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0C78028-63AE-4716-A765-A33B477E7832}"/>
              </a:ext>
            </a:extLst>
          </p:cNvPr>
          <p:cNvPicPr>
            <a:picLocks noChangeAspect="1"/>
          </p:cNvPicPr>
          <p:nvPr/>
        </p:nvPicPr>
        <p:blipFill>
          <a:blip r:embed="rId3"/>
          <a:stretch>
            <a:fillRect/>
          </a:stretch>
        </p:blipFill>
        <p:spPr>
          <a:xfrm>
            <a:off x="5478708" y="3368018"/>
            <a:ext cx="1661304" cy="25148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40E2499-898D-4BFD-A9AC-563A615BBA36}"/>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F40E2499-898D-4BFD-A9AC-563A615BBA36}"/>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90638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1"/>
            <a:ext cx="11785600" cy="667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21" name="Rectangle 20">
            <a:extLst>
              <a:ext uri="{FF2B5EF4-FFF2-40B4-BE49-F238E27FC236}">
                <a16:creationId xmlns:a16="http://schemas.microsoft.com/office/drawing/2014/main" id="{6B61414D-381E-423D-B7E8-ED4338D34C4C}"/>
              </a:ext>
            </a:extLst>
          </p:cNvPr>
          <p:cNvSpPr/>
          <p:nvPr/>
        </p:nvSpPr>
        <p:spPr>
          <a:xfrm>
            <a:off x="203200" y="5212080"/>
            <a:ext cx="5950287"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9A3AE46-CD31-4726-965E-15F7273E188A}"/>
              </a:ext>
            </a:extLst>
          </p:cNvPr>
          <p:cNvPicPr>
            <a:picLocks noChangeAspect="1"/>
          </p:cNvPicPr>
          <p:nvPr/>
        </p:nvPicPr>
        <p:blipFill>
          <a:blip r:embed="rId3"/>
          <a:stretch>
            <a:fillRect/>
          </a:stretch>
        </p:blipFill>
        <p:spPr>
          <a:xfrm>
            <a:off x="4093418" y="2533242"/>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AC702D1-DC63-4851-8877-A6A2EFB0586A}"/>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FAC702D1-DC63-4851-8877-A6A2EFB0586A}"/>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4"/>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52210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5" name="Rectangle 4">
            <a:extLst>
              <a:ext uri="{FF2B5EF4-FFF2-40B4-BE49-F238E27FC236}">
                <a16:creationId xmlns:a16="http://schemas.microsoft.com/office/drawing/2014/main" id="{20A2026E-8B22-4563-871F-5E4DB295087B}"/>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A265872-4495-42AB-B331-4BB6BC1D37CA}"/>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C0A6CEC-F41D-4F7D-B246-36DD958DA54F}"/>
              </a:ext>
            </a:extLst>
          </p:cNvPr>
          <p:cNvPicPr>
            <a:picLocks noChangeAspect="1"/>
          </p:cNvPicPr>
          <p:nvPr/>
        </p:nvPicPr>
        <p:blipFill>
          <a:blip r:embed="rId5"/>
          <a:stretch>
            <a:fillRect/>
          </a:stretch>
        </p:blipFill>
        <p:spPr>
          <a:xfrm>
            <a:off x="3179018" y="4701529"/>
            <a:ext cx="1646063" cy="25910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A8560C-7967-4632-8829-47DD91F9E933}"/>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3" name="TextBox 22">
                <a:extLst>
                  <a:ext uri="{FF2B5EF4-FFF2-40B4-BE49-F238E27FC236}">
                    <a16:creationId xmlns:a16="http://schemas.microsoft.com/office/drawing/2014/main" id="{A3A8560C-7967-4632-8829-47DD91F9E933}"/>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24512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8EBC152-1118-4BEA-A5E4-6DC1ABFB086E}"/>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093648-BD3D-40F4-8C42-10AE24F01012}"/>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ECAFF10-2504-4D3B-A844-D33BC7C3AC23}"/>
              </a:ext>
            </a:extLst>
          </p:cNvPr>
          <p:cNvPicPr>
            <a:picLocks noChangeAspect="1"/>
          </p:cNvPicPr>
          <p:nvPr/>
        </p:nvPicPr>
        <p:blipFill>
          <a:blip r:embed="rId5"/>
          <a:stretch>
            <a:fillRect/>
          </a:stretch>
        </p:blipFill>
        <p:spPr>
          <a:xfrm>
            <a:off x="3118058" y="187767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232510-F7D7-484E-BC20-67087741594F}"/>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EA232510-F7D7-484E-BC20-67087741594F}"/>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233422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97EF1C-FC1D-4C8C-ADF3-86B151BA78E7}"/>
              </a:ext>
            </a:extLst>
          </p:cNvPr>
          <p:cNvSpPr/>
          <p:nvPr/>
        </p:nvSpPr>
        <p:spPr>
          <a:xfrm>
            <a:off x="203200" y="5212080"/>
            <a:ext cx="11785600" cy="64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F3957D-2F6C-4F6F-B4E8-DC1AFEC16DE1}"/>
              </a:ext>
            </a:extLst>
          </p:cNvPr>
          <p:cNvSpPr/>
          <p:nvPr/>
        </p:nvSpPr>
        <p:spPr>
          <a:xfrm>
            <a:off x="203200" y="5212080"/>
            <a:ext cx="61671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AF4270B-F87A-4245-B25D-28BB96EB7B93}"/>
              </a:ext>
            </a:extLst>
          </p:cNvPr>
          <p:cNvPicPr>
            <a:picLocks noChangeAspect="1"/>
          </p:cNvPicPr>
          <p:nvPr/>
        </p:nvPicPr>
        <p:blipFill>
          <a:blip r:embed="rId5"/>
          <a:stretch>
            <a:fillRect/>
          </a:stretch>
        </p:blipFill>
        <p:spPr>
          <a:xfrm>
            <a:off x="2004661" y="2981629"/>
            <a:ext cx="1646063" cy="2591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8EE8C6-0814-49A7-B8CB-BC5AEDBA372D}"/>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0A8EE8C6-0814-49A7-B8CB-BC5AEDBA372D}"/>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95864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65588BA-90CF-4339-8789-38C41D136487}"/>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DB2686-7F0D-41E4-B0E6-ADCD15365865}"/>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8E2C59C-C327-465E-BB00-0C6628B3117F}"/>
              </a:ext>
            </a:extLst>
          </p:cNvPr>
          <p:cNvPicPr>
            <a:picLocks noChangeAspect="1"/>
          </p:cNvPicPr>
          <p:nvPr/>
        </p:nvPicPr>
        <p:blipFill>
          <a:blip r:embed="rId5"/>
          <a:stretch>
            <a:fillRect/>
          </a:stretch>
        </p:blipFill>
        <p:spPr>
          <a:xfrm>
            <a:off x="2004661" y="1494433"/>
            <a:ext cx="1790855" cy="35055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37C04D-40F6-447A-B270-B7822BED781E}"/>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DB37C04D-40F6-447A-B270-B7822BED781E}"/>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6"/>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0911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b="1" dirty="0"/>
              <a:t>Chain rule</a:t>
            </a:r>
          </a:p>
          <a:p>
            <a:r>
              <a:rPr lang="en-US" dirty="0" err="1"/>
              <a:t>ConvNets</a:t>
            </a:r>
            <a:endParaRPr lang="en-US" dirty="0"/>
          </a:p>
          <a:p>
            <a:pPr lvl="1"/>
            <a:r>
              <a:rPr lang="en-US" dirty="0"/>
              <a:t>Convolution layer</a:t>
            </a:r>
          </a:p>
          <a:p>
            <a:pPr lvl="1"/>
            <a:r>
              <a:rPr lang="en-US" dirty="0"/>
              <a:t>Pooling layer</a:t>
            </a:r>
          </a:p>
          <a:p>
            <a:r>
              <a:rPr lang="en-US" dirty="0"/>
              <a:t>Overfitting</a:t>
            </a:r>
          </a:p>
        </p:txBody>
      </p:sp>
    </p:spTree>
    <p:extLst>
      <p:ext uri="{BB962C8B-B14F-4D97-AF65-F5344CB8AC3E}">
        <p14:creationId xmlns:p14="http://schemas.microsoft.com/office/powerpoint/2010/main" val="334541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DBEB-FC07-447C-B695-2208BC7E1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89E05-28DF-4C17-BE75-D3B04959A6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5C8B94-A30B-4965-9FE5-5F8C29CCFC65}"/>
              </a:ext>
            </a:extLst>
          </p:cNvPr>
          <p:cNvPicPr>
            <a:picLocks noChangeAspect="1"/>
          </p:cNvPicPr>
          <p:nvPr/>
        </p:nvPicPr>
        <p:blipFill>
          <a:blip r:embed="rId2"/>
          <a:stretch>
            <a:fillRect/>
          </a:stretch>
        </p:blipFill>
        <p:spPr>
          <a:xfrm>
            <a:off x="21175" y="782320"/>
            <a:ext cx="12170826" cy="5915660"/>
          </a:xfrm>
          <a:prstGeom prst="rect">
            <a:avLst/>
          </a:prstGeom>
        </p:spPr>
      </p:pic>
      <p:sp>
        <p:nvSpPr>
          <p:cNvPr id="6" name="TextBox 5">
            <a:extLst>
              <a:ext uri="{FF2B5EF4-FFF2-40B4-BE49-F238E27FC236}">
                <a16:creationId xmlns:a16="http://schemas.microsoft.com/office/drawing/2014/main" id="{C2CC7B5F-5F13-4F96-B227-DDAB7374DE83}"/>
              </a:ext>
            </a:extLst>
          </p:cNvPr>
          <p:cNvSpPr txBox="1"/>
          <p:nvPr/>
        </p:nvSpPr>
        <p:spPr>
          <a:xfrm>
            <a:off x="10218048" y="3982786"/>
            <a:ext cx="409312" cy="400110"/>
          </a:xfrm>
          <a:prstGeom prst="rect">
            <a:avLst/>
          </a:prstGeom>
          <a:noFill/>
        </p:spPr>
        <p:txBody>
          <a:bodyPr wrap="square" rtlCol="0">
            <a:spAutoFit/>
          </a:bodyPr>
          <a:lstStyle/>
          <a:p>
            <a:pPr algn="ctr"/>
            <a:r>
              <a:rPr lang="en-US" sz="2000" dirty="0"/>
              <a:t>1</a:t>
            </a:r>
          </a:p>
        </p:txBody>
      </p:sp>
      <p:sp>
        <p:nvSpPr>
          <p:cNvPr id="7" name="TextBox 6">
            <a:extLst>
              <a:ext uri="{FF2B5EF4-FFF2-40B4-BE49-F238E27FC236}">
                <a16:creationId xmlns:a16="http://schemas.microsoft.com/office/drawing/2014/main" id="{E1C34F4F-00B1-4FEF-B107-19D9E4A9D7B3}"/>
              </a:ext>
            </a:extLst>
          </p:cNvPr>
          <p:cNvSpPr txBox="1"/>
          <p:nvPr/>
        </p:nvSpPr>
        <p:spPr>
          <a:xfrm>
            <a:off x="8852935" y="3982786"/>
            <a:ext cx="828011" cy="400110"/>
          </a:xfrm>
          <a:prstGeom prst="rect">
            <a:avLst/>
          </a:prstGeom>
          <a:noFill/>
        </p:spPr>
        <p:txBody>
          <a:bodyPr wrap="square" rtlCol="0">
            <a:spAutoFit/>
          </a:bodyPr>
          <a:lstStyle/>
          <a:p>
            <a:pPr algn="ctr"/>
            <a:r>
              <a:rPr lang="en-US" sz="2000" dirty="0"/>
              <a:t>-0.53</a:t>
            </a:r>
          </a:p>
        </p:txBody>
      </p:sp>
      <p:sp>
        <p:nvSpPr>
          <p:cNvPr id="8" name="TextBox 7">
            <a:extLst>
              <a:ext uri="{FF2B5EF4-FFF2-40B4-BE49-F238E27FC236}">
                <a16:creationId xmlns:a16="http://schemas.microsoft.com/office/drawing/2014/main" id="{CF2759BF-C049-49ED-8865-DA65D4A81884}"/>
              </a:ext>
            </a:extLst>
          </p:cNvPr>
          <p:cNvSpPr txBox="1"/>
          <p:nvPr/>
        </p:nvSpPr>
        <p:spPr>
          <a:xfrm>
            <a:off x="7594720" y="3982786"/>
            <a:ext cx="828011" cy="400110"/>
          </a:xfrm>
          <a:prstGeom prst="rect">
            <a:avLst/>
          </a:prstGeom>
          <a:noFill/>
        </p:spPr>
        <p:txBody>
          <a:bodyPr wrap="square" rtlCol="0">
            <a:spAutoFit/>
          </a:bodyPr>
          <a:lstStyle/>
          <a:p>
            <a:pPr algn="ctr"/>
            <a:r>
              <a:rPr lang="en-US" sz="2000" dirty="0"/>
              <a:t>-0.53</a:t>
            </a:r>
          </a:p>
        </p:txBody>
      </p:sp>
      <p:sp>
        <p:nvSpPr>
          <p:cNvPr id="9" name="TextBox 8">
            <a:extLst>
              <a:ext uri="{FF2B5EF4-FFF2-40B4-BE49-F238E27FC236}">
                <a16:creationId xmlns:a16="http://schemas.microsoft.com/office/drawing/2014/main" id="{B572D0E9-3C01-412C-9329-A0CEDA3A5C55}"/>
              </a:ext>
            </a:extLst>
          </p:cNvPr>
          <p:cNvSpPr txBox="1"/>
          <p:nvPr/>
        </p:nvSpPr>
        <p:spPr>
          <a:xfrm>
            <a:off x="6551607" y="3982786"/>
            <a:ext cx="828011" cy="400110"/>
          </a:xfrm>
          <a:prstGeom prst="rect">
            <a:avLst/>
          </a:prstGeom>
          <a:noFill/>
        </p:spPr>
        <p:txBody>
          <a:bodyPr wrap="square" rtlCol="0">
            <a:spAutoFit/>
          </a:bodyPr>
          <a:lstStyle/>
          <a:p>
            <a:pPr algn="ctr"/>
            <a:r>
              <a:rPr lang="en-US" sz="2000" dirty="0"/>
              <a:t>-0.2</a:t>
            </a:r>
          </a:p>
        </p:txBody>
      </p:sp>
      <p:sp>
        <p:nvSpPr>
          <p:cNvPr id="10" name="TextBox 9">
            <a:extLst>
              <a:ext uri="{FF2B5EF4-FFF2-40B4-BE49-F238E27FC236}">
                <a16:creationId xmlns:a16="http://schemas.microsoft.com/office/drawing/2014/main" id="{13F7F824-7EC8-4E98-A8FB-52B345E55668}"/>
              </a:ext>
            </a:extLst>
          </p:cNvPr>
          <p:cNvSpPr txBox="1"/>
          <p:nvPr/>
        </p:nvSpPr>
        <p:spPr>
          <a:xfrm>
            <a:off x="5325476" y="3982786"/>
            <a:ext cx="828011" cy="400110"/>
          </a:xfrm>
          <a:prstGeom prst="rect">
            <a:avLst/>
          </a:prstGeom>
          <a:noFill/>
        </p:spPr>
        <p:txBody>
          <a:bodyPr wrap="square" rtlCol="0">
            <a:spAutoFit/>
          </a:bodyPr>
          <a:lstStyle/>
          <a:p>
            <a:pPr algn="ctr"/>
            <a:r>
              <a:rPr lang="en-US" sz="2000" dirty="0"/>
              <a:t>0.2</a:t>
            </a:r>
          </a:p>
        </p:txBody>
      </p:sp>
      <p:sp>
        <p:nvSpPr>
          <p:cNvPr id="11" name="TextBox 10">
            <a:extLst>
              <a:ext uri="{FF2B5EF4-FFF2-40B4-BE49-F238E27FC236}">
                <a16:creationId xmlns:a16="http://schemas.microsoft.com/office/drawing/2014/main" id="{B4FAC6AC-F05C-4EE5-8DB6-F6CE4127F16A}"/>
              </a:ext>
            </a:extLst>
          </p:cNvPr>
          <p:cNvSpPr txBox="1"/>
          <p:nvPr/>
        </p:nvSpPr>
        <p:spPr>
          <a:xfrm>
            <a:off x="4144577" y="3130817"/>
            <a:ext cx="828011" cy="400110"/>
          </a:xfrm>
          <a:prstGeom prst="rect">
            <a:avLst/>
          </a:prstGeom>
          <a:noFill/>
        </p:spPr>
        <p:txBody>
          <a:bodyPr wrap="square" rtlCol="0">
            <a:spAutoFit/>
          </a:bodyPr>
          <a:lstStyle/>
          <a:p>
            <a:pPr algn="ctr"/>
            <a:r>
              <a:rPr lang="en-US" sz="2000" dirty="0"/>
              <a:t>0.2</a:t>
            </a:r>
          </a:p>
        </p:txBody>
      </p:sp>
      <p:sp>
        <p:nvSpPr>
          <p:cNvPr id="12" name="TextBox 11">
            <a:extLst>
              <a:ext uri="{FF2B5EF4-FFF2-40B4-BE49-F238E27FC236}">
                <a16:creationId xmlns:a16="http://schemas.microsoft.com/office/drawing/2014/main" id="{8B04E0E6-596E-481D-96FA-096C80515648}"/>
              </a:ext>
            </a:extLst>
          </p:cNvPr>
          <p:cNvSpPr txBox="1"/>
          <p:nvPr/>
        </p:nvSpPr>
        <p:spPr>
          <a:xfrm>
            <a:off x="2973504" y="2470594"/>
            <a:ext cx="828011" cy="400110"/>
          </a:xfrm>
          <a:prstGeom prst="rect">
            <a:avLst/>
          </a:prstGeom>
          <a:noFill/>
        </p:spPr>
        <p:txBody>
          <a:bodyPr wrap="square" rtlCol="0">
            <a:spAutoFit/>
          </a:bodyPr>
          <a:lstStyle/>
          <a:p>
            <a:pPr algn="ctr"/>
            <a:r>
              <a:rPr lang="en-US" sz="2000" dirty="0"/>
              <a:t>0.2</a:t>
            </a:r>
          </a:p>
        </p:txBody>
      </p:sp>
      <p:sp>
        <p:nvSpPr>
          <p:cNvPr id="13" name="TextBox 12">
            <a:extLst>
              <a:ext uri="{FF2B5EF4-FFF2-40B4-BE49-F238E27FC236}">
                <a16:creationId xmlns:a16="http://schemas.microsoft.com/office/drawing/2014/main" id="{22385D83-554A-498D-AA8A-686518A75546}"/>
              </a:ext>
            </a:extLst>
          </p:cNvPr>
          <p:cNvSpPr txBox="1"/>
          <p:nvPr/>
        </p:nvSpPr>
        <p:spPr>
          <a:xfrm>
            <a:off x="2973504" y="3812814"/>
            <a:ext cx="828011" cy="400110"/>
          </a:xfrm>
          <a:prstGeom prst="rect">
            <a:avLst/>
          </a:prstGeom>
          <a:noFill/>
        </p:spPr>
        <p:txBody>
          <a:bodyPr wrap="square" rtlCol="0">
            <a:spAutoFit/>
          </a:bodyPr>
          <a:lstStyle/>
          <a:p>
            <a:pPr algn="ctr"/>
            <a:r>
              <a:rPr lang="en-US" sz="2000" dirty="0"/>
              <a:t>0.2</a:t>
            </a:r>
          </a:p>
        </p:txBody>
      </p:sp>
      <p:sp>
        <p:nvSpPr>
          <p:cNvPr id="14" name="TextBox 13">
            <a:extLst>
              <a:ext uri="{FF2B5EF4-FFF2-40B4-BE49-F238E27FC236}">
                <a16:creationId xmlns:a16="http://schemas.microsoft.com/office/drawing/2014/main" id="{DC9405DA-346A-4A5C-AB8C-295F0979365E}"/>
              </a:ext>
            </a:extLst>
          </p:cNvPr>
          <p:cNvSpPr txBox="1"/>
          <p:nvPr/>
        </p:nvSpPr>
        <p:spPr>
          <a:xfrm>
            <a:off x="1914724" y="4811970"/>
            <a:ext cx="828011" cy="400110"/>
          </a:xfrm>
          <a:prstGeom prst="rect">
            <a:avLst/>
          </a:prstGeom>
          <a:noFill/>
        </p:spPr>
        <p:txBody>
          <a:bodyPr wrap="square" rtlCol="0">
            <a:spAutoFit/>
          </a:bodyPr>
          <a:lstStyle/>
          <a:p>
            <a:pPr algn="ctr"/>
            <a:r>
              <a:rPr lang="en-US" sz="2000" dirty="0"/>
              <a:t>0.2</a:t>
            </a:r>
          </a:p>
        </p:txBody>
      </p:sp>
      <p:sp>
        <p:nvSpPr>
          <p:cNvPr id="15" name="TextBox 14">
            <a:extLst>
              <a:ext uri="{FF2B5EF4-FFF2-40B4-BE49-F238E27FC236}">
                <a16:creationId xmlns:a16="http://schemas.microsoft.com/office/drawing/2014/main" id="{86DFBC3C-C772-425A-B948-FC9719EDAA49}"/>
              </a:ext>
            </a:extLst>
          </p:cNvPr>
          <p:cNvSpPr txBox="1"/>
          <p:nvPr/>
        </p:nvSpPr>
        <p:spPr>
          <a:xfrm>
            <a:off x="1802295" y="3429000"/>
            <a:ext cx="828011" cy="400110"/>
          </a:xfrm>
          <a:prstGeom prst="rect">
            <a:avLst/>
          </a:prstGeom>
          <a:noFill/>
        </p:spPr>
        <p:txBody>
          <a:bodyPr wrap="square" rtlCol="0">
            <a:spAutoFit/>
          </a:bodyPr>
          <a:lstStyle/>
          <a:p>
            <a:pPr algn="ctr"/>
            <a:r>
              <a:rPr lang="en-US" sz="2000" dirty="0"/>
              <a:t>-0.4</a:t>
            </a:r>
          </a:p>
        </p:txBody>
      </p:sp>
      <p:sp>
        <p:nvSpPr>
          <p:cNvPr id="16" name="TextBox 15">
            <a:extLst>
              <a:ext uri="{FF2B5EF4-FFF2-40B4-BE49-F238E27FC236}">
                <a16:creationId xmlns:a16="http://schemas.microsoft.com/office/drawing/2014/main" id="{A0DC94FE-98DB-4E1B-8A75-BDCEC966FED4}"/>
              </a:ext>
            </a:extLst>
          </p:cNvPr>
          <p:cNvSpPr txBox="1"/>
          <p:nvPr/>
        </p:nvSpPr>
        <p:spPr>
          <a:xfrm>
            <a:off x="1802295" y="2070484"/>
            <a:ext cx="828011" cy="400110"/>
          </a:xfrm>
          <a:prstGeom prst="rect">
            <a:avLst/>
          </a:prstGeom>
          <a:noFill/>
        </p:spPr>
        <p:txBody>
          <a:bodyPr wrap="square" rtlCol="0">
            <a:spAutoFit/>
          </a:bodyPr>
          <a:lstStyle/>
          <a:p>
            <a:pPr algn="ctr"/>
            <a:r>
              <a:rPr lang="en-US" sz="2000" dirty="0"/>
              <a:t>-0.2</a:t>
            </a:r>
          </a:p>
        </p:txBody>
      </p:sp>
      <p:pic>
        <p:nvPicPr>
          <p:cNvPr id="18" name="Picture 2" descr="Image result for vi sign&quot;">
            <a:extLst>
              <a:ext uri="{FF2B5EF4-FFF2-40B4-BE49-F238E27FC236}">
                <a16:creationId xmlns:a16="http://schemas.microsoft.com/office/drawing/2014/main" id="{9F38CBC5-F90B-4E93-8ABB-1B1014229E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4544453"/>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i sign&quot;">
            <a:extLst>
              <a:ext uri="{FF2B5EF4-FFF2-40B4-BE49-F238E27FC236}">
                <a16:creationId xmlns:a16="http://schemas.microsoft.com/office/drawing/2014/main" id="{6583FDBC-6404-4178-B05D-FDC060A998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1778066"/>
            <a:ext cx="985202" cy="667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vi sign&quot;">
            <a:extLst>
              <a:ext uri="{FF2B5EF4-FFF2-40B4-BE49-F238E27FC236}">
                <a16:creationId xmlns:a16="http://schemas.microsoft.com/office/drawing/2014/main" id="{28FCA936-1BE6-4AC2-BED4-677CAF8631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459" y="3232594"/>
            <a:ext cx="985202" cy="667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2125E19-7E0B-47CC-A35D-E904EBDF00B9}"/>
              </a:ext>
            </a:extLst>
          </p:cNvPr>
          <p:cNvSpPr/>
          <p:nvPr/>
        </p:nvSpPr>
        <p:spPr>
          <a:xfrm>
            <a:off x="203200" y="5212080"/>
            <a:ext cx="11785600" cy="568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821BAF-44F8-4984-A92D-F927F68FC9FC}"/>
              </a:ext>
            </a:extLst>
          </p:cNvPr>
          <p:cNvSpPr/>
          <p:nvPr/>
        </p:nvSpPr>
        <p:spPr>
          <a:xfrm>
            <a:off x="5770880" y="5212080"/>
            <a:ext cx="6217920" cy="1506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7ED454-EC77-4EDB-99EE-2393986AEEEE}"/>
              </a:ext>
            </a:extLst>
          </p:cNvPr>
          <p:cNvSpPr txBox="1"/>
          <p:nvPr/>
        </p:nvSpPr>
        <p:spPr>
          <a:xfrm>
            <a:off x="1741335" y="2925910"/>
            <a:ext cx="2106579" cy="369332"/>
          </a:xfrm>
          <a:prstGeom prst="rect">
            <a:avLst/>
          </a:prstGeom>
          <a:noFill/>
        </p:spPr>
        <p:txBody>
          <a:bodyPr wrap="square" rtlCol="0">
            <a:spAutoFit/>
          </a:bodyPr>
          <a:lstStyle/>
          <a:p>
            <a:r>
              <a:rPr lang="en-US" dirty="0">
                <a:solidFill>
                  <a:srgbClr val="FF0000"/>
                </a:solidFill>
              </a:rPr>
              <a:t>[0.2]*[-2]=-0.4</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2CF463-8095-4099-A67D-5D9EEDAC17C5}"/>
                  </a:ext>
                </a:extLst>
              </p:cNvPr>
              <p:cNvSpPr txBox="1"/>
              <p:nvPr/>
            </p:nvSpPr>
            <p:spPr>
              <a:xfrm>
                <a:off x="9612381" y="936909"/>
                <a:ext cx="2478020" cy="1059906"/>
              </a:xfrm>
              <a:prstGeom prst="rect">
                <a:avLst/>
              </a:prstGeom>
              <a:noFill/>
            </p:spPr>
            <p:txBody>
              <a:bodyPr wrap="square" rtlCol="0">
                <a:spAutoFit/>
              </a:bodyPr>
              <a:lstStyle/>
              <a:p>
                <a:r>
                  <a:rPr lang="en-US" sz="2400" b="1" dirty="0"/>
                  <a:t>We want to find: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m:t>
                        </m:r>
                        <m:r>
                          <a:rPr lang="en-US" sz="2400" b="1" i="1" smtClean="0">
                            <a:latin typeface="Cambria Math" panose="02040503050406030204" pitchFamily="18" charset="0"/>
                          </a:rPr>
                          <m:t>𝒇</m:t>
                        </m:r>
                      </m:num>
                      <m:den>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𝟎</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sub>
                        </m:sSub>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m:t>
                        </m:r>
                        <m:r>
                          <a:rPr lang="en-US" sz="2400" b="1" i="1">
                            <a:latin typeface="Cambria Math" panose="02040503050406030204" pitchFamily="18" charset="0"/>
                          </a:rPr>
                          <m:t>𝒇</m:t>
                        </m:r>
                      </m:num>
                      <m:den>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𝟐</m:t>
                            </m:r>
                          </m:sub>
                        </m:sSub>
                      </m:den>
                    </m:f>
                  </m:oMath>
                </a14:m>
                <a:endParaRPr lang="en-US" sz="2400" b="1" dirty="0"/>
              </a:p>
            </p:txBody>
          </p:sp>
        </mc:Choice>
        <mc:Fallback xmlns="">
          <p:sp>
            <p:nvSpPr>
              <p:cNvPr id="24" name="TextBox 23">
                <a:extLst>
                  <a:ext uri="{FF2B5EF4-FFF2-40B4-BE49-F238E27FC236}">
                    <a16:creationId xmlns:a16="http://schemas.microsoft.com/office/drawing/2014/main" id="{4A2CF463-8095-4099-A67D-5D9EEDAC17C5}"/>
                  </a:ext>
                </a:extLst>
              </p:cNvPr>
              <p:cNvSpPr txBox="1">
                <a:spLocks noRot="1" noChangeAspect="1" noMove="1" noResize="1" noEditPoints="1" noAdjustHandles="1" noChangeArrowheads="1" noChangeShapeType="1" noTextEdit="1"/>
              </p:cNvSpPr>
              <p:nvPr/>
            </p:nvSpPr>
            <p:spPr>
              <a:xfrm>
                <a:off x="9612381" y="936909"/>
                <a:ext cx="2478020" cy="1059906"/>
              </a:xfrm>
              <a:prstGeom prst="rect">
                <a:avLst/>
              </a:prstGeom>
              <a:blipFill>
                <a:blip r:embed="rId5"/>
                <a:stretch>
                  <a:fillRect l="-3941" t="-4598"/>
                </a:stretch>
              </a:blipFill>
            </p:spPr>
            <p:txBody>
              <a:bodyPr/>
              <a:lstStyle/>
              <a:p>
                <a:r>
                  <a:rPr lang="en-US">
                    <a:noFill/>
                  </a:rPr>
                  <a:t> </a:t>
                </a:r>
              </a:p>
            </p:txBody>
          </p:sp>
        </mc:Fallback>
      </mc:AlternateContent>
    </p:spTree>
    <p:extLst>
      <p:ext uri="{BB962C8B-B14F-4D97-AF65-F5344CB8AC3E}">
        <p14:creationId xmlns:p14="http://schemas.microsoft.com/office/powerpoint/2010/main" val="1202869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b="1" dirty="0"/>
              <a:t>Convolution layer</a:t>
            </a:r>
          </a:p>
          <a:p>
            <a:pPr lvl="1"/>
            <a:r>
              <a:rPr lang="en-US" dirty="0"/>
              <a:t>Pooling layer</a:t>
            </a:r>
          </a:p>
          <a:p>
            <a:r>
              <a:rPr lang="en-US" dirty="0"/>
              <a:t>Overfitting</a:t>
            </a:r>
          </a:p>
        </p:txBody>
      </p:sp>
    </p:spTree>
    <p:extLst>
      <p:ext uri="{BB962C8B-B14F-4D97-AF65-F5344CB8AC3E}">
        <p14:creationId xmlns:p14="http://schemas.microsoft.com/office/powerpoint/2010/main" val="328929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43E3F-091C-4B10-B7BB-C6B52A4105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0422D5-B4E3-4141-9239-3560A954FBC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32942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B90C-8D22-48B9-807D-840818BF67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00C7FE-F90C-46FE-82C3-9B0BF02C25B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8EC66E-2E9E-47BA-A6E2-98C67FF1EE5D}"/>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410641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99A0B-A8E5-4EA8-B625-71B64CDFEC68}"/>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331368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C540-E97A-42B5-A800-11FA51CF40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87AA5D-BE97-4719-ADB9-08D4F546B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176946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8935-7873-4BAB-B699-1CA9E8271D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67083E-8271-4689-8EAE-5E268BEAA4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D00C0C-0424-4190-AC46-E87B090A4CF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372928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A584F-8167-4A8A-84A4-7BB3A67BD04C}"/>
              </a:ext>
            </a:extLst>
          </p:cNvPr>
          <p:cNvPicPr>
            <a:picLocks noChangeAspect="1"/>
          </p:cNvPicPr>
          <p:nvPr/>
        </p:nvPicPr>
        <p:blipFill rotWithShape="1">
          <a:blip r:embed="rId2"/>
          <a:srcRect b="12032"/>
          <a:stretch/>
        </p:blipFill>
        <p:spPr>
          <a:xfrm>
            <a:off x="1524000" y="856489"/>
            <a:ext cx="9144000" cy="4525964"/>
          </a:xfrm>
          <a:prstGeom prst="rect">
            <a:avLst/>
          </a:prstGeom>
        </p:spPr>
      </p:pic>
      <p:grpSp>
        <p:nvGrpSpPr>
          <p:cNvPr id="9" name="Group 8">
            <a:extLst>
              <a:ext uri="{FF2B5EF4-FFF2-40B4-BE49-F238E27FC236}">
                <a16:creationId xmlns:a16="http://schemas.microsoft.com/office/drawing/2014/main" id="{EB1E46A9-BD86-462F-AEFD-875394E2DAC7}"/>
              </a:ext>
            </a:extLst>
          </p:cNvPr>
          <p:cNvGrpSpPr/>
          <p:nvPr/>
        </p:nvGrpSpPr>
        <p:grpSpPr>
          <a:xfrm>
            <a:off x="6019800" y="4191001"/>
            <a:ext cx="4481250" cy="2615863"/>
            <a:chOff x="4495800" y="4191000"/>
            <a:chExt cx="4481250" cy="2615863"/>
          </a:xfrm>
        </p:grpSpPr>
        <p:cxnSp>
          <p:nvCxnSpPr>
            <p:cNvPr id="6" name="Straight Arrow Connector 5">
              <a:extLst>
                <a:ext uri="{FF2B5EF4-FFF2-40B4-BE49-F238E27FC236}">
                  <a16:creationId xmlns:a16="http://schemas.microsoft.com/office/drawing/2014/main" id="{2CA0776E-915E-4644-B4DB-ADC47B000BF9}"/>
                </a:ext>
              </a:extLst>
            </p:cNvPr>
            <p:cNvCxnSpPr>
              <a:cxnSpLocks/>
            </p:cNvCxnSpPr>
            <p:nvPr/>
          </p:nvCxnSpPr>
          <p:spPr>
            <a:xfrm flipH="1" flipV="1">
              <a:off x="4495800" y="4191000"/>
              <a:ext cx="914400" cy="167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A74324-85FF-4419-A22F-5ED2DE292D0A}"/>
                </a:ext>
              </a:extLst>
            </p:cNvPr>
            <p:cNvSpPr txBox="1"/>
            <p:nvPr/>
          </p:nvSpPr>
          <p:spPr>
            <a:xfrm>
              <a:off x="4572000" y="5791200"/>
              <a:ext cx="4405050" cy="1015663"/>
            </a:xfrm>
            <a:prstGeom prst="rect">
              <a:avLst/>
            </a:prstGeom>
            <a:noFill/>
          </p:spPr>
          <p:txBody>
            <a:bodyPr wrap="square" rtlCol="0">
              <a:spAutoFit/>
            </a:bodyPr>
            <a:lstStyle/>
            <a:p>
              <a:r>
                <a:rPr lang="en-US" sz="2000" dirty="0"/>
                <a:t>Number of weights: 5 x 5 x 3 + 1 = </a:t>
              </a:r>
              <a:r>
                <a:rPr lang="en-US" sz="2000" b="1" dirty="0"/>
                <a:t>76</a:t>
              </a:r>
            </a:p>
            <a:p>
              <a:r>
                <a:rPr lang="en-US" sz="2000" dirty="0"/>
                <a:t>(vs. 3072 for a fully-connected layer)</a:t>
              </a:r>
            </a:p>
            <a:p>
              <a:r>
                <a:rPr lang="en-US" sz="2000" dirty="0"/>
                <a:t>(+1 for bias)</a:t>
              </a:r>
            </a:p>
          </p:txBody>
        </p:sp>
      </p:grpSp>
    </p:spTree>
    <p:extLst>
      <p:ext uri="{BB962C8B-B14F-4D97-AF65-F5344CB8AC3E}">
        <p14:creationId xmlns:p14="http://schemas.microsoft.com/office/powerpoint/2010/main" val="1873397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F8CF2-A615-4193-877E-CCC3C1770BE0}"/>
              </a:ext>
            </a:extLst>
          </p:cNvPr>
          <p:cNvPicPr>
            <a:picLocks noChangeAspect="1"/>
          </p:cNvPicPr>
          <p:nvPr/>
        </p:nvPicPr>
        <p:blipFill rotWithShape="1">
          <a:blip r:embed="rId2"/>
          <a:srcRect b="11493"/>
          <a:stretch/>
        </p:blipFill>
        <p:spPr>
          <a:xfrm>
            <a:off x="1524000" y="856489"/>
            <a:ext cx="9144000" cy="4553712"/>
          </a:xfrm>
          <a:prstGeom prst="rect">
            <a:avLst/>
          </a:prstGeom>
        </p:spPr>
      </p:pic>
    </p:spTree>
    <p:extLst>
      <p:ext uri="{BB962C8B-B14F-4D97-AF65-F5344CB8AC3E}">
        <p14:creationId xmlns:p14="http://schemas.microsoft.com/office/powerpoint/2010/main" val="1324399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6E16-6096-4954-A314-CD8A876CBB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BCE53B-B05B-403D-BD1A-D2A9E0621C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ADD625-4ECF-4293-8FA5-3DCB44D42FE7}"/>
              </a:ext>
            </a:extLst>
          </p:cNvPr>
          <p:cNvPicPr>
            <a:picLocks noChangeAspect="1"/>
          </p:cNvPicPr>
          <p:nvPr/>
        </p:nvPicPr>
        <p:blipFill rotWithShape="1">
          <a:blip r:embed="rId2"/>
          <a:srcRect b="12032"/>
          <a:stretch/>
        </p:blipFill>
        <p:spPr>
          <a:xfrm>
            <a:off x="1524000" y="856489"/>
            <a:ext cx="9144000" cy="4525964"/>
          </a:xfrm>
          <a:prstGeom prst="rect">
            <a:avLst/>
          </a:prstGeom>
        </p:spPr>
      </p:pic>
    </p:spTree>
    <p:extLst>
      <p:ext uri="{BB962C8B-B14F-4D97-AF65-F5344CB8AC3E}">
        <p14:creationId xmlns:p14="http://schemas.microsoft.com/office/powerpoint/2010/main" val="268144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29D3-2B54-4790-9997-315F864C880D}"/>
              </a:ext>
            </a:extLst>
          </p:cNvPr>
          <p:cNvSpPr>
            <a:spLocks noGrp="1"/>
          </p:cNvSpPr>
          <p:nvPr>
            <p:ph type="title"/>
          </p:nvPr>
        </p:nvSpPr>
        <p:spPr/>
        <p:txBody>
          <a:bodyPr/>
          <a:lstStyle/>
          <a:p>
            <a:r>
              <a:rPr lang="en-US" dirty="0"/>
              <a:t>Loss derivation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F561C-6631-4D16-A4CA-416CD9DD481E}"/>
                  </a:ext>
                </a:extLst>
              </p:cNvPr>
              <p:cNvSpPr>
                <a:spLocks noGrp="1"/>
              </p:cNvSpPr>
              <p:nvPr>
                <p:ph idx="1"/>
              </p:nvPr>
            </p:nvSpPr>
            <p:spPr/>
            <p:txBody>
              <a:bodyPr/>
              <a:lstStyle/>
              <a:p>
                <a:r>
                  <a:rPr lang="en-US" dirty="0"/>
                  <a:t>How do we actually do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𝑊</m:t>
                        </m:r>
                      </m:sub>
                    </m:sSub>
                    <m:r>
                      <a:rPr lang="en-US" i="1">
                        <a:latin typeface="Cambria Math" panose="02040503050406030204" pitchFamily="18" charset="0"/>
                        <a:ea typeface="Cambria Math" panose="02040503050406030204" pitchFamily="18" charset="0"/>
                      </a:rPr>
                      <m:t>𝐿</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6AF561C-6631-4D16-A4CA-416CD9DD481E}"/>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90600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FD0A-6B41-4672-A86D-FB8E6BFD31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155370-F6F5-4CC8-94AC-0BDA53A03F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9062DA-2508-4B88-8D84-F1F3F7A3ABEA}"/>
              </a:ext>
            </a:extLst>
          </p:cNvPr>
          <p:cNvPicPr>
            <a:picLocks noChangeAspect="1"/>
          </p:cNvPicPr>
          <p:nvPr/>
        </p:nvPicPr>
        <p:blipFill rotWithShape="1">
          <a:blip r:embed="rId2"/>
          <a:srcRect b="12974"/>
          <a:stretch/>
        </p:blipFill>
        <p:spPr>
          <a:xfrm>
            <a:off x="1524000" y="856489"/>
            <a:ext cx="9144000" cy="4477512"/>
          </a:xfrm>
          <a:prstGeom prst="rect">
            <a:avLst/>
          </a:prstGeom>
        </p:spPr>
      </p:pic>
    </p:spTree>
    <p:extLst>
      <p:ext uri="{BB962C8B-B14F-4D97-AF65-F5344CB8AC3E}">
        <p14:creationId xmlns:p14="http://schemas.microsoft.com/office/powerpoint/2010/main" val="345546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F06E5-53F7-4FEF-AE81-8AD9148B6B4F}"/>
              </a:ext>
            </a:extLst>
          </p:cNvPr>
          <p:cNvPicPr>
            <a:picLocks noChangeAspect="1"/>
          </p:cNvPicPr>
          <p:nvPr/>
        </p:nvPicPr>
        <p:blipFill rotWithShape="1">
          <a:blip r:embed="rId2"/>
          <a:srcRect b="11493"/>
          <a:stretch/>
        </p:blipFill>
        <p:spPr>
          <a:xfrm>
            <a:off x="1524000" y="856489"/>
            <a:ext cx="9144000" cy="4553712"/>
          </a:xfrm>
          <a:prstGeom prst="rect">
            <a:avLst/>
          </a:prstGeom>
        </p:spPr>
      </p:pic>
      <p:sp>
        <p:nvSpPr>
          <p:cNvPr id="5" name="TextBox 4">
            <a:extLst>
              <a:ext uri="{FF2B5EF4-FFF2-40B4-BE49-F238E27FC236}">
                <a16:creationId xmlns:a16="http://schemas.microsoft.com/office/drawing/2014/main" id="{1052F32A-8902-47A8-99B5-AFF8E867077A}"/>
              </a:ext>
            </a:extLst>
          </p:cNvPr>
          <p:cNvSpPr txBox="1"/>
          <p:nvPr/>
        </p:nvSpPr>
        <p:spPr>
          <a:xfrm>
            <a:off x="2533135" y="6001511"/>
            <a:ext cx="7125733" cy="523220"/>
          </a:xfrm>
          <a:prstGeom prst="rect">
            <a:avLst/>
          </a:prstGeom>
          <a:noFill/>
        </p:spPr>
        <p:txBody>
          <a:bodyPr wrap="none" rtlCol="0">
            <a:spAutoFit/>
          </a:bodyPr>
          <a:lstStyle/>
          <a:p>
            <a:pPr algn="ctr"/>
            <a:r>
              <a:rPr lang="en-US" sz="2800" dirty="0"/>
              <a:t>(total number of parameters: 6 x (75 + 1) = </a:t>
            </a:r>
            <a:r>
              <a:rPr lang="en-US" sz="2800" b="1" dirty="0"/>
              <a:t>456</a:t>
            </a:r>
            <a:r>
              <a:rPr lang="en-US" sz="2800" dirty="0"/>
              <a:t>)</a:t>
            </a:r>
            <a:endParaRPr lang="en-US" sz="2800" b="1" dirty="0"/>
          </a:p>
        </p:txBody>
      </p:sp>
    </p:spTree>
    <p:extLst>
      <p:ext uri="{BB962C8B-B14F-4D97-AF65-F5344CB8AC3E}">
        <p14:creationId xmlns:p14="http://schemas.microsoft.com/office/powerpoint/2010/main" val="21803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65758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7307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457133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781794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7466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225962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181890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23744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15C6-6556-4AC6-A4B4-15ABE5ED51B5}"/>
              </a:ext>
            </a:extLst>
          </p:cNvPr>
          <p:cNvSpPr>
            <a:spLocks noGrp="1"/>
          </p:cNvSpPr>
          <p:nvPr>
            <p:ph type="title"/>
          </p:nvPr>
        </p:nvSpPr>
        <p:spPr/>
        <p:txBody>
          <a:bodyPr/>
          <a:lstStyle/>
          <a:p>
            <a:r>
              <a:rPr lang="en-US" dirty="0"/>
              <a:t>Bad idea- by hand</a:t>
            </a:r>
          </a:p>
        </p:txBody>
      </p:sp>
      <p:sp>
        <p:nvSpPr>
          <p:cNvPr id="3" name="Content Placeholder 2">
            <a:extLst>
              <a:ext uri="{FF2B5EF4-FFF2-40B4-BE49-F238E27FC236}">
                <a16:creationId xmlns:a16="http://schemas.microsoft.com/office/drawing/2014/main" id="{BA27B43D-8432-4EFF-9E10-02BF9B6949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7B173DB-BD05-4761-9F29-90263C761E6E}"/>
              </a:ext>
            </a:extLst>
          </p:cNvPr>
          <p:cNvPicPr>
            <a:picLocks noChangeAspect="1"/>
          </p:cNvPicPr>
          <p:nvPr/>
        </p:nvPicPr>
        <p:blipFill rotWithShape="1">
          <a:blip r:embed="rId2"/>
          <a:srcRect t="15379"/>
          <a:stretch/>
        </p:blipFill>
        <p:spPr>
          <a:xfrm>
            <a:off x="0" y="670559"/>
            <a:ext cx="12192000" cy="4966169"/>
          </a:xfrm>
          <a:prstGeom prst="rect">
            <a:avLst/>
          </a:prstGeom>
        </p:spPr>
      </p:pic>
    </p:spTree>
    <p:extLst>
      <p:ext uri="{BB962C8B-B14F-4D97-AF65-F5344CB8AC3E}">
        <p14:creationId xmlns:p14="http://schemas.microsoft.com/office/powerpoint/2010/main" val="28325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14919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08831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56083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1482681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655909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2360105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4130610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
        <p:nvSpPr>
          <p:cNvPr id="6" name="Rectangle 5">
            <a:extLst>
              <a:ext uri="{FF2B5EF4-FFF2-40B4-BE49-F238E27FC236}">
                <a16:creationId xmlns:a16="http://schemas.microsoft.com/office/drawing/2014/main" id="{E7B6EFFF-1600-446E-AAB2-41B4ABF4DFAB}"/>
              </a:ext>
            </a:extLst>
          </p:cNvPr>
          <p:cNvSpPr/>
          <p:nvPr/>
        </p:nvSpPr>
        <p:spPr>
          <a:xfrm>
            <a:off x="6461760" y="2672080"/>
            <a:ext cx="4307840" cy="247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C1095D-E406-48C5-9E20-2C974D27A15C}"/>
                  </a:ext>
                </a:extLst>
              </p:cNvPr>
              <p:cNvSpPr txBox="1"/>
              <p:nvPr/>
            </p:nvSpPr>
            <p:spPr>
              <a:xfrm>
                <a:off x="6664960" y="2292151"/>
                <a:ext cx="4612640" cy="2634054"/>
              </a:xfrm>
              <a:prstGeom prst="rect">
                <a:avLst/>
              </a:prstGeom>
              <a:noFill/>
            </p:spPr>
            <p:txBody>
              <a:bodyPr wrap="square" rtlCol="0">
                <a:spAutoFit/>
              </a:bodyPr>
              <a:lstStyle/>
              <a:p>
                <a:r>
                  <a:rPr lang="en-US" sz="2800" dirty="0"/>
                  <a:t>We can choose different parameters for the convolution:</a:t>
                </a: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𝑖𝑛</m:t>
                              </m:r>
                            </m:sub>
                          </m:sSub>
                          <m:r>
                            <a:rPr lang="en-US" sz="2800" b="0" i="1" smtClean="0">
                              <a:latin typeface="Cambria Math" panose="02040503050406030204" pitchFamily="18" charset="0"/>
                            </a:rPr>
                            <m:t>+2</m:t>
                          </m:r>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𝑘</m:t>
                          </m:r>
                        </m:num>
                        <m:den>
                          <m:r>
                            <a:rPr lang="en-US" sz="2800" b="0" i="1" smtClean="0">
                              <a:latin typeface="Cambria Math" panose="02040503050406030204" pitchFamily="18" charset="0"/>
                            </a:rPr>
                            <m:t>𝑠</m:t>
                          </m:r>
                        </m:den>
                      </m:f>
                      <m:r>
                        <a:rPr lang="en-US" sz="2800" b="0" i="1" smtClean="0">
                          <a:latin typeface="Cambria Math" panose="02040503050406030204" pitchFamily="18" charset="0"/>
                        </a:rPr>
                        <m:t>+1</m:t>
                      </m:r>
                    </m:oMath>
                  </m:oMathPara>
                </a14:m>
                <a:endParaRPr lang="en-US" sz="2800" dirty="0"/>
              </a:p>
              <a:p>
                <a:r>
                  <a:rPr lang="en-US" sz="2800" dirty="0"/>
                  <a:t>Such that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𝑜𝑢𝑡</m:t>
                        </m:r>
                      </m:sub>
                    </m:sSub>
                  </m:oMath>
                </a14:m>
                <a:r>
                  <a:rPr lang="en-US" sz="2800" dirty="0"/>
                  <a:t> is an int.</a:t>
                </a:r>
              </a:p>
            </p:txBody>
          </p:sp>
        </mc:Choice>
        <mc:Fallback xmlns="">
          <p:sp>
            <p:nvSpPr>
              <p:cNvPr id="5" name="TextBox 4">
                <a:extLst>
                  <a:ext uri="{FF2B5EF4-FFF2-40B4-BE49-F238E27FC236}">
                    <a16:creationId xmlns:a16="http://schemas.microsoft.com/office/drawing/2014/main" id="{C7C1095D-E406-48C5-9E20-2C974D27A15C}"/>
                  </a:ext>
                </a:extLst>
              </p:cNvPr>
              <p:cNvSpPr txBox="1">
                <a:spLocks noRot="1" noChangeAspect="1" noMove="1" noResize="1" noEditPoints="1" noAdjustHandles="1" noChangeArrowheads="1" noChangeShapeType="1" noTextEdit="1"/>
              </p:cNvSpPr>
              <p:nvPr/>
            </p:nvSpPr>
            <p:spPr>
              <a:xfrm>
                <a:off x="6664960" y="2292151"/>
                <a:ext cx="4612640" cy="2634054"/>
              </a:xfrm>
              <a:prstGeom prst="rect">
                <a:avLst/>
              </a:prstGeom>
              <a:blipFill>
                <a:blip r:embed="rId3"/>
                <a:stretch>
                  <a:fillRect l="-2642" t="-2083" b="-578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5442F5F4-FE05-447B-9B40-126650E3590F}"/>
              </a:ext>
            </a:extLst>
          </p:cNvPr>
          <p:cNvSpPr/>
          <p:nvPr/>
        </p:nvSpPr>
        <p:spPr>
          <a:xfrm>
            <a:off x="6614160" y="3576320"/>
            <a:ext cx="4307840" cy="134988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641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highlight>
                  <a:srgbClr val="FFFF00"/>
                </a:highlight>
                <a:latin typeface="Roboto"/>
              </a:rPr>
              <a:t>What is better? One layer of 5x5 kernel or 2 layers of 3x3 kernel?</a:t>
            </a:r>
          </a:p>
          <a:p>
            <a:endParaRPr lang="en-US" altLang="en-US" dirty="0">
              <a:solidFill>
                <a:srgbClr val="000000"/>
              </a:solidFill>
              <a:latin typeface="Roboto"/>
            </a:endParaRPr>
          </a:p>
        </p:txBody>
      </p:sp>
    </p:spTree>
    <p:extLst>
      <p:ext uri="{BB962C8B-B14F-4D97-AF65-F5344CB8AC3E}">
        <p14:creationId xmlns:p14="http://schemas.microsoft.com/office/powerpoint/2010/main" val="549197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endParaRPr lang="en-US" altLang="en-US" dirty="0">
              <a:solidFill>
                <a:srgbClr val="000000"/>
              </a:solidFill>
              <a:latin typeface="Roboto"/>
            </a:endParaRPr>
          </a:p>
        </p:txBody>
      </p:sp>
      <p:pic>
        <p:nvPicPr>
          <p:cNvPr id="1026" name="Picture 2" descr="example">
            <a:extLst>
              <a:ext uri="{FF2B5EF4-FFF2-40B4-BE49-F238E27FC236}">
                <a16:creationId xmlns:a16="http://schemas.microsoft.com/office/drawing/2014/main" id="{DB71139E-ED98-437A-BA2D-EEE7E71AD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757" y="2773680"/>
            <a:ext cx="5891823" cy="382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3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C5D6-0D9F-40B1-9A87-F53C48E86E0B}"/>
              </a:ext>
            </a:extLst>
          </p:cNvPr>
          <p:cNvSpPr>
            <a:spLocks noGrp="1"/>
          </p:cNvSpPr>
          <p:nvPr>
            <p:ph type="title"/>
          </p:nvPr>
        </p:nvSpPr>
        <p:spPr/>
        <p:txBody>
          <a:bodyPr/>
          <a:lstStyle/>
          <a:p>
            <a:r>
              <a:rPr lang="en-US" dirty="0"/>
              <a:t>Good idea- back propagation</a:t>
            </a:r>
          </a:p>
        </p:txBody>
      </p:sp>
      <p:sp>
        <p:nvSpPr>
          <p:cNvPr id="3" name="Content Placeholder 2">
            <a:extLst>
              <a:ext uri="{FF2B5EF4-FFF2-40B4-BE49-F238E27FC236}">
                <a16:creationId xmlns:a16="http://schemas.microsoft.com/office/drawing/2014/main" id="{720E9D94-50D5-42E4-850D-611256D32256}"/>
              </a:ext>
            </a:extLst>
          </p:cNvPr>
          <p:cNvSpPr>
            <a:spLocks noGrp="1"/>
          </p:cNvSpPr>
          <p:nvPr>
            <p:ph idx="1"/>
          </p:nvPr>
        </p:nvSpPr>
        <p:spPr/>
        <p:txBody>
          <a:bodyPr/>
          <a:lstStyle/>
          <a:p>
            <a:r>
              <a:rPr lang="en-US" dirty="0"/>
              <a:t>We are using the chain rule for gradient calculation:</a:t>
            </a:r>
          </a:p>
          <a:p>
            <a:pPr marL="0" indent="0">
              <a:buNone/>
            </a:pPr>
            <a:endParaRPr lang="en-US" dirty="0"/>
          </a:p>
        </p:txBody>
      </p:sp>
      <p:pic>
        <p:nvPicPr>
          <p:cNvPr id="28676" name="Picture 4">
            <a:extLst>
              <a:ext uri="{FF2B5EF4-FFF2-40B4-BE49-F238E27FC236}">
                <a16:creationId xmlns:a16="http://schemas.microsoft.com/office/drawing/2014/main" id="{85072353-6C04-4A0C-8CAC-30FAF4C97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524000"/>
            <a:ext cx="2667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7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endParaRPr lang="en-US" altLang="en-US" dirty="0">
                  <a:solidFill>
                    <a:srgbClr val="000000"/>
                  </a:solidFill>
                  <a:latin typeface="Roboto"/>
                </a:endParaRP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a:stretch>
              </a:blipFill>
            </p:spPr>
            <p:txBody>
              <a:bodyPr/>
              <a:lstStyle/>
              <a:p>
                <a:r>
                  <a:rPr lang="en-US">
                    <a:noFill/>
                  </a:rPr>
                  <a:t> </a:t>
                </a:r>
              </a:p>
            </p:txBody>
          </p:sp>
        </mc:Fallback>
      </mc:AlternateContent>
    </p:spTree>
    <p:extLst>
      <p:ext uri="{BB962C8B-B14F-4D97-AF65-F5344CB8AC3E}">
        <p14:creationId xmlns:p14="http://schemas.microsoft.com/office/powerpoint/2010/main" val="3859998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2822915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D3825-E797-4D24-BEA7-8E25652C3E24}"/>
              </a:ext>
            </a:extLst>
          </p:cNvPr>
          <p:cNvSpPr>
            <a:spLocks noGrp="1"/>
          </p:cNvSpPr>
          <p:nvPr>
            <p:ph type="title"/>
          </p:nvPr>
        </p:nvSpPr>
        <p:spPr/>
        <p:txBody>
          <a:bodyPr/>
          <a:lstStyle/>
          <a:p>
            <a:r>
              <a:rPr lang="en-US" dirty="0"/>
              <a:t>Stacking conv layers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D996E2A-D014-4E37-82CC-C4E541839175}"/>
                  </a:ext>
                </a:extLst>
              </p:cNvPr>
              <p:cNvSpPr>
                <a:spLocks noGrp="1"/>
              </p:cNvSpPr>
              <p:nvPr>
                <p:ph idx="1"/>
              </p:nvPr>
            </p:nvSpPr>
            <p:spPr/>
            <p:txBody>
              <a:bodyPr>
                <a:normAutofit/>
              </a:bodyPr>
              <a:lstStyle/>
              <a:p>
                <a:r>
                  <a:rPr lang="en-US" altLang="en-US" dirty="0">
                    <a:solidFill>
                      <a:srgbClr val="000000"/>
                    </a:solidFill>
                    <a:latin typeface="Roboto"/>
                  </a:rPr>
                  <a:t>What is better? One layer of 5x5 kernel or 2 layers of 3x3 kernel?</a:t>
                </a:r>
              </a:p>
              <a:p>
                <a:r>
                  <a:rPr lang="en-US" altLang="en-US" dirty="0">
                    <a:solidFill>
                      <a:srgbClr val="000000"/>
                    </a:solidFill>
                    <a:latin typeface="Roboto"/>
                  </a:rPr>
                  <a:t>Their receptive fields are the same!</a:t>
                </a:r>
              </a:p>
              <a:p>
                <a:r>
                  <a:rPr lang="en-US" altLang="en-US" dirty="0">
                    <a:solidFill>
                      <a:srgbClr val="000000"/>
                    </a:solidFill>
                    <a:latin typeface="Roboto"/>
                  </a:rPr>
                  <a:t>Less weights to learn! assuming C channels input and output- the single 5x5 CONV layer would contain </a:t>
                </a:r>
                <a14:m>
                  <m:oMath xmlns:m="http://schemas.openxmlformats.org/officeDocument/2006/math">
                    <m:r>
                      <a:rPr lang="en-US" altLang="en-US" i="1" dirty="0" smtClean="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×(5×5×</m:t>
                    </m:r>
                    <m:r>
                      <a:rPr lang="en-US" altLang="en-US" i="1" dirty="0">
                        <a:solidFill>
                          <a:srgbClr val="000000"/>
                        </a:solidFill>
                        <a:latin typeface="Cambria Math" panose="02040503050406030204" pitchFamily="18" charset="0"/>
                      </a:rPr>
                      <m:t>𝐶</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m:t>
                    </m:r>
                    <m:r>
                      <a:rPr lang="en-US" altLang="en-US" b="0" i="1" dirty="0" smtClean="0">
                        <a:solidFill>
                          <a:srgbClr val="000000"/>
                        </a:solidFill>
                        <a:latin typeface="Cambria Math" panose="02040503050406030204" pitchFamily="18" charset="0"/>
                      </a:rPr>
                      <m:t>25</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r>
                      <a:rPr lang="en-US" altLang="en-US" i="1" dirty="0">
                        <a:solidFill>
                          <a:srgbClr val="000000"/>
                        </a:solidFill>
                        <a:latin typeface="Cambria Math" panose="02040503050406030204" pitchFamily="18" charset="0"/>
                      </a:rPr>
                      <m:t> </m:t>
                    </m:r>
                  </m:oMath>
                </a14:m>
                <a:r>
                  <a:rPr lang="en-US" altLang="en-US" dirty="0">
                    <a:solidFill>
                      <a:srgbClr val="000000"/>
                    </a:solidFill>
                    <a:latin typeface="Roboto"/>
                  </a:rPr>
                  <a:t>parameters, while the three 3x3 CONV layers would only contain </a:t>
                </a:r>
                <a14:m>
                  <m:oMath xmlns:m="http://schemas.openxmlformats.org/officeDocument/2006/math">
                    <m:r>
                      <a:rPr lang="en-US" altLang="en-US" b="0" i="1" dirty="0" smtClean="0">
                        <a:solidFill>
                          <a:srgbClr val="000000"/>
                        </a:solidFill>
                        <a:latin typeface="Cambria Math" panose="02040503050406030204" pitchFamily="18" charset="0"/>
                      </a:rPr>
                      <m:t>2</m:t>
                    </m:r>
                    <m:r>
                      <a:rPr lang="en-US" altLang="en-US" i="1" dirty="0" smtClean="0">
                        <a:solidFill>
                          <a:srgbClr val="000000"/>
                        </a:solidFill>
                        <a:latin typeface="Cambria Math" panose="02040503050406030204" pitchFamily="18" charset="0"/>
                      </a:rPr>
                      <m:t>×(</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×(3×3×</m:t>
                    </m:r>
                    <m:r>
                      <a:rPr lang="en-US" altLang="en-US" i="1" dirty="0">
                        <a:solidFill>
                          <a:srgbClr val="000000"/>
                        </a:solidFill>
                        <a:latin typeface="Cambria Math" panose="02040503050406030204" pitchFamily="18" charset="0"/>
                      </a:rPr>
                      <m:t>𝐶</m:t>
                    </m:r>
                    <m:r>
                      <a:rPr lang="en-US" altLang="en-US" i="1" dirty="0">
                        <a:solidFill>
                          <a:srgbClr val="000000"/>
                        </a:solidFill>
                        <a:latin typeface="Cambria Math" panose="02040503050406030204" pitchFamily="18" charset="0"/>
                      </a:rPr>
                      <m:t>))=18</m:t>
                    </m:r>
                    <m:sSup>
                      <m:sSupPr>
                        <m:ctrlPr>
                          <a:rPr lang="en-US" altLang="en-US" b="0" i="1" dirty="0" smtClean="0">
                            <a:solidFill>
                              <a:srgbClr val="000000"/>
                            </a:solidFill>
                            <a:latin typeface="Cambria Math" panose="02040503050406030204" pitchFamily="18" charset="0"/>
                          </a:rPr>
                        </m:ctrlPr>
                      </m:sSupPr>
                      <m:e>
                        <m:r>
                          <a:rPr lang="en-US" altLang="en-US" i="1" dirty="0">
                            <a:solidFill>
                              <a:srgbClr val="000000"/>
                            </a:solidFill>
                            <a:latin typeface="Cambria Math" panose="02040503050406030204" pitchFamily="18" charset="0"/>
                          </a:rPr>
                          <m:t>𝐶</m:t>
                        </m:r>
                      </m:e>
                      <m:sup>
                        <m:r>
                          <a:rPr lang="en-US" altLang="en-US" b="0" i="1" dirty="0" smtClean="0">
                            <a:solidFill>
                              <a:srgbClr val="000000"/>
                            </a:solidFill>
                            <a:latin typeface="Cambria Math" panose="02040503050406030204" pitchFamily="18" charset="0"/>
                          </a:rPr>
                          <m:t>2</m:t>
                        </m:r>
                      </m:sup>
                    </m:sSup>
                  </m:oMath>
                </a14:m>
                <a:r>
                  <a:rPr lang="en-US" altLang="en-US" dirty="0">
                    <a:solidFill>
                      <a:srgbClr val="000000"/>
                    </a:solidFill>
                    <a:latin typeface="Roboto"/>
                  </a:rPr>
                  <a:t>.</a:t>
                </a:r>
              </a:p>
              <a:p>
                <a:r>
                  <a:rPr lang="en-US" altLang="en-US" dirty="0">
                    <a:solidFill>
                      <a:srgbClr val="000000"/>
                    </a:solidFill>
                    <a:latin typeface="Roboto"/>
                  </a:rPr>
                  <a:t>non-linearities between the layers make their features more expressive.</a:t>
                </a:r>
              </a:p>
              <a:p>
                <a:endParaRPr lang="en-US" altLang="en-US" dirty="0">
                  <a:solidFill>
                    <a:srgbClr val="000000"/>
                  </a:solidFill>
                  <a:latin typeface="Roboto"/>
                </a:endParaRPr>
              </a:p>
              <a:p>
                <a:r>
                  <a:rPr lang="en-US" altLang="en-US" dirty="0">
                    <a:solidFill>
                      <a:srgbClr val="000000"/>
                    </a:solidFill>
                    <a:latin typeface="Roboto"/>
                  </a:rPr>
                  <a:t>In many architectures 2 layers of 3x3 kernel is the way to go!</a:t>
                </a:r>
              </a:p>
              <a:p>
                <a:r>
                  <a:rPr lang="en-US" altLang="en-US" dirty="0">
                    <a:solidFill>
                      <a:srgbClr val="000000"/>
                    </a:solidFill>
                    <a:latin typeface="Roboto"/>
                  </a:rPr>
                  <a:t>Adding strides (and padding where needed) can make the receptive fields even larger with fewer weights to learn.</a:t>
                </a:r>
              </a:p>
            </p:txBody>
          </p:sp>
        </mc:Choice>
        <mc:Fallback xmlns="">
          <p:sp>
            <p:nvSpPr>
              <p:cNvPr id="6" name="Content Placeholder 5">
                <a:extLst>
                  <a:ext uri="{FF2B5EF4-FFF2-40B4-BE49-F238E27FC236}">
                    <a16:creationId xmlns:a16="http://schemas.microsoft.com/office/drawing/2014/main" id="{DD996E2A-D014-4E37-82CC-C4E541839175}"/>
                  </a:ext>
                </a:extLst>
              </p:cNvPr>
              <p:cNvSpPr>
                <a:spLocks noGrp="1" noRot="1" noChangeAspect="1" noMove="1" noResize="1" noEditPoints="1" noAdjustHandles="1" noChangeArrowheads="1" noChangeShapeType="1" noTextEdit="1"/>
              </p:cNvSpPr>
              <p:nvPr>
                <p:ph idx="1"/>
              </p:nvPr>
            </p:nvSpPr>
            <p:spPr>
              <a:blipFill>
                <a:blip r:embed="rId2"/>
                <a:stretch>
                  <a:fillRect l="-931" t="-1066" r="-724"/>
                </a:stretch>
              </a:blipFill>
            </p:spPr>
            <p:txBody>
              <a:bodyPr/>
              <a:lstStyle/>
              <a:p>
                <a:r>
                  <a:rPr lang="en-US">
                    <a:noFill/>
                  </a:rPr>
                  <a:t> </a:t>
                </a:r>
              </a:p>
            </p:txBody>
          </p:sp>
        </mc:Fallback>
      </mc:AlternateContent>
    </p:spTree>
    <p:extLst>
      <p:ext uri="{BB962C8B-B14F-4D97-AF65-F5344CB8AC3E}">
        <p14:creationId xmlns:p14="http://schemas.microsoft.com/office/powerpoint/2010/main" val="4045444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b="1" dirty="0" err="1"/>
              <a:t>ConvNets</a:t>
            </a:r>
            <a:endParaRPr lang="en-US" b="1" dirty="0"/>
          </a:p>
          <a:p>
            <a:pPr lvl="1"/>
            <a:r>
              <a:rPr lang="en-US" dirty="0"/>
              <a:t>Convolution layer</a:t>
            </a:r>
          </a:p>
          <a:p>
            <a:pPr lvl="1"/>
            <a:r>
              <a:rPr lang="en-US" b="1" dirty="0"/>
              <a:t>Pooling layer</a:t>
            </a:r>
          </a:p>
          <a:p>
            <a:r>
              <a:rPr lang="en-US" dirty="0"/>
              <a:t>Overfitting</a:t>
            </a:r>
          </a:p>
        </p:txBody>
      </p:sp>
    </p:spTree>
    <p:extLst>
      <p:ext uri="{BB962C8B-B14F-4D97-AF65-F5344CB8AC3E}">
        <p14:creationId xmlns:p14="http://schemas.microsoft.com/office/powerpoint/2010/main" val="3178158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51408"/>
          <a:stretch/>
        </p:blipFill>
        <p:spPr>
          <a:xfrm>
            <a:off x="1524000" y="1071"/>
            <a:ext cx="9144000" cy="3331409"/>
          </a:xfrm>
          <a:prstGeom prst="rect">
            <a:avLst/>
          </a:prstGeom>
        </p:spPr>
      </p:pic>
    </p:spTree>
    <p:extLst>
      <p:ext uri="{BB962C8B-B14F-4D97-AF65-F5344CB8AC3E}">
        <p14:creationId xmlns:p14="http://schemas.microsoft.com/office/powerpoint/2010/main" val="980910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14803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32587"/>
          <a:stretch/>
        </p:blipFill>
        <p:spPr>
          <a:xfrm>
            <a:off x="1524000" y="1071"/>
            <a:ext cx="9144000" cy="4621729"/>
          </a:xfrm>
          <a:prstGeom prst="rect">
            <a:avLst/>
          </a:prstGeom>
        </p:spPr>
      </p:pic>
    </p:spTree>
    <p:extLst>
      <p:ext uri="{BB962C8B-B14F-4D97-AF65-F5344CB8AC3E}">
        <p14:creationId xmlns:p14="http://schemas.microsoft.com/office/powerpoint/2010/main" val="3573028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071"/>
            <a:ext cx="9144000" cy="6855858"/>
          </a:xfrm>
          <a:prstGeom prst="rect">
            <a:avLst/>
          </a:prstGeom>
        </p:spPr>
      </p:pic>
    </p:spTree>
    <p:extLst>
      <p:ext uri="{BB962C8B-B14F-4D97-AF65-F5344CB8AC3E}">
        <p14:creationId xmlns:p14="http://schemas.microsoft.com/office/powerpoint/2010/main" val="338297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6E878-753F-4CDA-A054-5F847E2B50EC}"/>
              </a:ext>
            </a:extLst>
          </p:cNvPr>
          <p:cNvSpPr>
            <a:spLocks noGrp="1"/>
          </p:cNvSpPr>
          <p:nvPr>
            <p:ph type="title"/>
          </p:nvPr>
        </p:nvSpPr>
        <p:spPr/>
        <p:txBody>
          <a:bodyPr/>
          <a:lstStyle/>
          <a:p>
            <a:r>
              <a:rPr lang="en-US" dirty="0"/>
              <a:t>Layer depth</a:t>
            </a:r>
          </a:p>
        </p:txBody>
      </p:sp>
      <p:sp>
        <p:nvSpPr>
          <p:cNvPr id="3" name="Content Placeholder 2">
            <a:extLst>
              <a:ext uri="{FF2B5EF4-FFF2-40B4-BE49-F238E27FC236}">
                <a16:creationId xmlns:a16="http://schemas.microsoft.com/office/drawing/2014/main" id="{D5C5091A-7221-474E-AB87-B9DF07866AE6}"/>
              </a:ext>
            </a:extLst>
          </p:cNvPr>
          <p:cNvSpPr>
            <a:spLocks noGrp="1"/>
          </p:cNvSpPr>
          <p:nvPr>
            <p:ph idx="1"/>
          </p:nvPr>
        </p:nvSpPr>
        <p:spPr/>
        <p:txBody>
          <a:bodyPr/>
          <a:lstStyle/>
          <a:p>
            <a:r>
              <a:rPr lang="en-US" dirty="0"/>
              <a:t>First layers detect simple patterns (colors, edges, etc.)</a:t>
            </a:r>
          </a:p>
          <a:p>
            <a:r>
              <a:rPr lang="en-US" dirty="0"/>
              <a:t>Deeper layers detects more complex patterns which is built upon the output of the first layers.</a:t>
            </a:r>
          </a:p>
          <a:p>
            <a:endParaRPr lang="en-US" dirty="0"/>
          </a:p>
          <a:p>
            <a:r>
              <a:rPr lang="en-US" dirty="0"/>
              <a:t> Great example:</a:t>
            </a:r>
            <a:endParaRPr lang="en-US" dirty="0">
              <a:hlinkClick r:id="rId2"/>
            </a:endParaRPr>
          </a:p>
          <a:p>
            <a:r>
              <a:rPr lang="en-US" dirty="0">
                <a:hlinkClick r:id="rId2"/>
              </a:rPr>
              <a:t>https://www.youtube.com/watch?v=AgkfIQ4IGaM</a:t>
            </a:r>
            <a:endParaRPr lang="en-US" dirty="0"/>
          </a:p>
        </p:txBody>
      </p:sp>
    </p:spTree>
    <p:extLst>
      <p:ext uri="{BB962C8B-B14F-4D97-AF65-F5344CB8AC3E}">
        <p14:creationId xmlns:p14="http://schemas.microsoft.com/office/powerpoint/2010/main" val="2889465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4DAB-FB35-477A-B16E-44E0B8432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CA834-36EA-40C7-8AA8-85E2A543DC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256F96-0B42-4E6B-AB4D-E56514740A1B}"/>
              </a:ext>
            </a:extLst>
          </p:cNvPr>
          <p:cNvPicPr>
            <a:picLocks noChangeAspect="1"/>
          </p:cNvPicPr>
          <p:nvPr/>
        </p:nvPicPr>
        <p:blipFill>
          <a:blip r:embed="rId2"/>
          <a:stretch>
            <a:fillRect/>
          </a:stretch>
        </p:blipFill>
        <p:spPr>
          <a:xfrm>
            <a:off x="203200" y="1333326"/>
            <a:ext cx="11936326" cy="4612987"/>
          </a:xfrm>
          <a:prstGeom prst="rect">
            <a:avLst/>
          </a:prstGeom>
        </p:spPr>
      </p:pic>
    </p:spTree>
    <p:extLst>
      <p:ext uri="{BB962C8B-B14F-4D97-AF65-F5344CB8AC3E}">
        <p14:creationId xmlns:p14="http://schemas.microsoft.com/office/powerpoint/2010/main" val="14499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Rectangle 4">
            <a:extLst>
              <a:ext uri="{FF2B5EF4-FFF2-40B4-BE49-F238E27FC236}">
                <a16:creationId xmlns:a16="http://schemas.microsoft.com/office/drawing/2014/main" id="{5548C93B-52EB-4B1C-BEB5-FD8DC37FF26E}"/>
              </a:ext>
            </a:extLst>
          </p:cNvPr>
          <p:cNvSpPr/>
          <p:nvPr/>
        </p:nvSpPr>
        <p:spPr>
          <a:xfrm>
            <a:off x="178048" y="2321560"/>
            <a:ext cx="5674112" cy="3296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165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593F-A27A-41E1-9453-07D0CF0C96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DCAA33-0468-4CAD-96C6-47F2D8E89A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FFDFAD-2552-42FE-A6D1-CD29FE4FD35F}"/>
              </a:ext>
            </a:extLst>
          </p:cNvPr>
          <p:cNvPicPr>
            <a:picLocks noChangeAspect="1"/>
          </p:cNvPicPr>
          <p:nvPr/>
        </p:nvPicPr>
        <p:blipFill>
          <a:blip r:embed="rId2"/>
          <a:stretch>
            <a:fillRect/>
          </a:stretch>
        </p:blipFill>
        <p:spPr>
          <a:xfrm>
            <a:off x="726440" y="110825"/>
            <a:ext cx="10739120" cy="6636350"/>
          </a:xfrm>
          <a:prstGeom prst="rect">
            <a:avLst/>
          </a:prstGeom>
        </p:spPr>
      </p:pic>
    </p:spTree>
    <p:extLst>
      <p:ext uri="{BB962C8B-B14F-4D97-AF65-F5344CB8AC3E}">
        <p14:creationId xmlns:p14="http://schemas.microsoft.com/office/powerpoint/2010/main" val="181470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577E-1DCA-4CF1-B0B7-E57751A291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5744FB-64D1-4142-8E57-2AE0A3E6D55C}"/>
              </a:ext>
            </a:extLst>
          </p:cNvPr>
          <p:cNvSpPr>
            <a:spLocks noGrp="1"/>
          </p:cNvSpPr>
          <p:nvPr>
            <p:ph idx="1"/>
          </p:nvPr>
        </p:nvSpPr>
        <p:spPr/>
        <p:txBody>
          <a:bodyPr/>
          <a:lstStyle/>
          <a:p>
            <a:r>
              <a:rPr lang="en-US" dirty="0"/>
              <a:t>Conv </a:t>
            </a:r>
            <a:r>
              <a:rPr lang="en-US" dirty="0" err="1"/>
              <a:t>colab</a:t>
            </a:r>
            <a:endParaRPr lang="en-US" dirty="0"/>
          </a:p>
        </p:txBody>
      </p:sp>
    </p:spTree>
    <p:extLst>
      <p:ext uri="{BB962C8B-B14F-4D97-AF65-F5344CB8AC3E}">
        <p14:creationId xmlns:p14="http://schemas.microsoft.com/office/powerpoint/2010/main" val="3917544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DE0D-F8D3-4B40-BC15-3B77926036F8}"/>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C32CE97-7AB9-4605-9115-5687955FD48A}"/>
              </a:ext>
            </a:extLst>
          </p:cNvPr>
          <p:cNvSpPr>
            <a:spLocks noGrp="1"/>
          </p:cNvSpPr>
          <p:nvPr>
            <p:ph idx="1"/>
          </p:nvPr>
        </p:nvSpPr>
        <p:spPr/>
        <p:txBody>
          <a:bodyPr>
            <a:normAutofit/>
          </a:bodyPr>
          <a:lstStyle/>
          <a:p>
            <a:r>
              <a:rPr lang="en-US" dirty="0"/>
              <a:t>Chain rule</a:t>
            </a:r>
          </a:p>
          <a:p>
            <a:r>
              <a:rPr lang="en-US" dirty="0" err="1"/>
              <a:t>ConvNets</a:t>
            </a:r>
            <a:endParaRPr lang="en-US" dirty="0"/>
          </a:p>
          <a:p>
            <a:pPr lvl="1"/>
            <a:r>
              <a:rPr lang="en-US" dirty="0"/>
              <a:t>Convolution layer</a:t>
            </a:r>
          </a:p>
          <a:p>
            <a:pPr lvl="1"/>
            <a:r>
              <a:rPr lang="en-US" dirty="0"/>
              <a:t>Pooling layer</a:t>
            </a:r>
          </a:p>
          <a:p>
            <a:r>
              <a:rPr lang="en-US" b="1" dirty="0"/>
              <a:t>Overfitting</a:t>
            </a:r>
          </a:p>
        </p:txBody>
      </p:sp>
    </p:spTree>
    <p:extLst>
      <p:ext uri="{BB962C8B-B14F-4D97-AF65-F5344CB8AC3E}">
        <p14:creationId xmlns:p14="http://schemas.microsoft.com/office/powerpoint/2010/main" val="3496847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203200" y="762000"/>
            <a:ext cx="4663440" cy="5715000"/>
          </a:xfrm>
        </p:spPr>
        <p:txBody>
          <a:bodyPr/>
          <a:lstStyle/>
          <a:p>
            <a:r>
              <a:rPr lang="en-US" b="0" i="0" dirty="0">
                <a:solidFill>
                  <a:srgbClr val="202122"/>
                </a:solidFill>
                <a:effectLst/>
              </a:rPr>
              <a:t>Overfitting: analysis that corresponds </a:t>
            </a:r>
            <a:r>
              <a:rPr lang="en-US" b="1" i="0" dirty="0">
                <a:solidFill>
                  <a:srgbClr val="202122"/>
                </a:solidFill>
                <a:effectLst/>
              </a:rPr>
              <a:t>too closely or exactly to a particular set of data and</a:t>
            </a:r>
            <a:r>
              <a:rPr lang="en-US" b="0" i="0" dirty="0">
                <a:solidFill>
                  <a:srgbClr val="202122"/>
                </a:solidFill>
                <a:effectLst/>
              </a:rPr>
              <a:t> may therefore </a:t>
            </a:r>
            <a:r>
              <a:rPr lang="en-US" b="1" i="0" dirty="0">
                <a:solidFill>
                  <a:srgbClr val="202122"/>
                </a:solidFill>
                <a:effectLst/>
              </a:rPr>
              <a:t>fail to fit additional data </a:t>
            </a:r>
            <a:r>
              <a:rPr lang="en-US" b="0" i="0" dirty="0">
                <a:solidFill>
                  <a:srgbClr val="202122"/>
                </a:solidFill>
                <a:effectLst/>
              </a:rPr>
              <a:t>or predict future observations reliably.</a:t>
            </a:r>
          </a:p>
          <a:p>
            <a:endParaRPr lang="en-US" b="0" i="0" dirty="0">
              <a:solidFill>
                <a:srgbClr val="202122"/>
              </a:solidFill>
              <a:effectLst/>
            </a:endParaRPr>
          </a:p>
          <a:p>
            <a:r>
              <a:rPr lang="en-US" dirty="0"/>
              <a:t>Underfitting: insufficiently modeling the relationship of the data points.</a:t>
            </a:r>
          </a:p>
        </p:txBody>
      </p:sp>
      <p:pic>
        <p:nvPicPr>
          <p:cNvPr id="2052" name="Picture 4" descr="Techniques for handling underfitting and overfitting in Machine Learning |  by Manpreet Singh Minhas | Towards Data Science">
            <a:extLst>
              <a:ext uri="{FF2B5EF4-FFF2-40B4-BE49-F238E27FC236}">
                <a16:creationId xmlns:a16="http://schemas.microsoft.com/office/drawing/2014/main" id="{8D01ABE3-2B52-482F-B065-228EBB87B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986908"/>
            <a:ext cx="6939280" cy="549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97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35A7-BB68-48DC-B058-57DED54A8191}"/>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5F630EDE-DACE-42AA-BC58-281F6FDCA89F}"/>
              </a:ext>
            </a:extLst>
          </p:cNvPr>
          <p:cNvSpPr>
            <a:spLocks noGrp="1"/>
          </p:cNvSpPr>
          <p:nvPr>
            <p:ph idx="1"/>
          </p:nvPr>
        </p:nvSpPr>
        <p:spPr>
          <a:xfrm>
            <a:off x="203200" y="762000"/>
            <a:ext cx="11785600" cy="6096000"/>
          </a:xfrm>
        </p:spPr>
        <p:txBody>
          <a:bodyPr>
            <a:normAutofit/>
          </a:bodyPr>
          <a:lstStyle/>
          <a:p>
            <a:r>
              <a:rPr lang="en-US" dirty="0"/>
              <a:t>Overfitting is one of the biggest problems in NN.</a:t>
            </a:r>
          </a:p>
          <a:p>
            <a:r>
              <a:rPr lang="en-US" b="1" dirty="0"/>
              <a:t>It is said that for a net to not overfit we need X10 data-samples as weights.</a:t>
            </a:r>
          </a:p>
          <a:p>
            <a:r>
              <a:rPr lang="en-US" dirty="0">
                <a:highlight>
                  <a:srgbClr val="FFFF00"/>
                </a:highlight>
              </a:rPr>
              <a:t>What to do when you don’t have millions of examples?</a:t>
            </a:r>
            <a:endParaRPr lang="en-US" b="1" dirty="0">
              <a:highlight>
                <a:srgbClr val="FFFF00"/>
              </a:highlight>
            </a:endParaRPr>
          </a:p>
          <a:p>
            <a:endParaRPr lang="en-US" b="1"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Example of trying to fit small dataset to a model with a lot of DOFs.</a:t>
            </a:r>
          </a:p>
        </p:txBody>
      </p:sp>
      <p:pic>
        <p:nvPicPr>
          <p:cNvPr id="7170" name="Picture 2">
            <a:extLst>
              <a:ext uri="{FF2B5EF4-FFF2-40B4-BE49-F238E27FC236}">
                <a16:creationId xmlns:a16="http://schemas.microsoft.com/office/drawing/2014/main" id="{F6B13C89-0EAB-4215-B3B0-60C7C933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6" y="2609053"/>
            <a:ext cx="11321143" cy="336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96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C880-57C8-464B-B6F3-E309A58AA934}"/>
              </a:ext>
            </a:extLst>
          </p:cNvPr>
          <p:cNvSpPr>
            <a:spLocks noGrp="1"/>
          </p:cNvSpPr>
          <p:nvPr>
            <p:ph type="title"/>
          </p:nvPr>
        </p:nvSpPr>
        <p:spPr/>
        <p:txBody>
          <a:bodyPr/>
          <a:lstStyle/>
          <a:p>
            <a:r>
              <a:rPr lang="en-US" dirty="0"/>
              <a:t>Remove outliers</a:t>
            </a:r>
          </a:p>
        </p:txBody>
      </p:sp>
      <p:sp>
        <p:nvSpPr>
          <p:cNvPr id="3" name="Content Placeholder 2">
            <a:extLst>
              <a:ext uri="{FF2B5EF4-FFF2-40B4-BE49-F238E27FC236}">
                <a16:creationId xmlns:a16="http://schemas.microsoft.com/office/drawing/2014/main" id="{50D1EA0B-AC5E-4631-9808-C65393E93CE3}"/>
              </a:ext>
            </a:extLst>
          </p:cNvPr>
          <p:cNvSpPr>
            <a:spLocks noGrp="1"/>
          </p:cNvSpPr>
          <p:nvPr>
            <p:ph idx="1"/>
          </p:nvPr>
        </p:nvSpPr>
        <p:spPr/>
        <p:txBody>
          <a:bodyPr/>
          <a:lstStyle/>
          <a:p>
            <a:r>
              <a:rPr lang="en-US" dirty="0"/>
              <a:t>Clean the data so that that its variance would be relatively small.</a:t>
            </a:r>
          </a:p>
          <a:p>
            <a:r>
              <a:rPr lang="en-US" dirty="0"/>
              <a:t>With a small dataset- even one outlier datapoint can be problematic.</a:t>
            </a:r>
          </a:p>
        </p:txBody>
      </p:sp>
      <p:pic>
        <p:nvPicPr>
          <p:cNvPr id="8194" name="Picture 2">
            <a:extLst>
              <a:ext uri="{FF2B5EF4-FFF2-40B4-BE49-F238E27FC236}">
                <a16:creationId xmlns:a16="http://schemas.microsoft.com/office/drawing/2014/main" id="{871D083E-931C-442D-8AB4-D99E72E60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 y="2068171"/>
            <a:ext cx="6096000" cy="298264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ime Flies and So Do Bats | Tel Aviv University | Tel Aviv University">
            <a:extLst>
              <a:ext uri="{FF2B5EF4-FFF2-40B4-BE49-F238E27FC236}">
                <a16:creationId xmlns:a16="http://schemas.microsoft.com/office/drawing/2014/main" id="{51320F6C-A1C8-4897-AE2F-80C89B272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306" y="2755772"/>
            <a:ext cx="1916332" cy="10294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ood Mini Baseball Bats | Buy Bulk Baseball Bats">
            <a:extLst>
              <a:ext uri="{FF2B5EF4-FFF2-40B4-BE49-F238E27FC236}">
                <a16:creationId xmlns:a16="http://schemas.microsoft.com/office/drawing/2014/main" id="{DDECDE78-6526-470C-995A-312269685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632" y="4720590"/>
            <a:ext cx="1445260" cy="144526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Batman star Michael Keaton explains return in The Flash">
            <a:extLst>
              <a:ext uri="{FF2B5EF4-FFF2-40B4-BE49-F238E27FC236}">
                <a16:creationId xmlns:a16="http://schemas.microsoft.com/office/drawing/2014/main" id="{0C447747-EF9B-47F6-AE87-5BE42F809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6163" y="4522153"/>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B93CE0-D209-43D3-9009-33934374098D}"/>
              </a:ext>
            </a:extLst>
          </p:cNvPr>
          <p:cNvSpPr txBox="1"/>
          <p:nvPr/>
        </p:nvSpPr>
        <p:spPr>
          <a:xfrm>
            <a:off x="9717368" y="4032002"/>
            <a:ext cx="1188719" cy="369332"/>
          </a:xfrm>
          <a:prstGeom prst="rect">
            <a:avLst/>
          </a:prstGeom>
          <a:noFill/>
        </p:spPr>
        <p:txBody>
          <a:bodyPr wrap="square" rtlCol="0">
            <a:spAutoFit/>
          </a:bodyPr>
          <a:lstStyle/>
          <a:p>
            <a:r>
              <a:rPr lang="en-US" dirty="0"/>
              <a:t>bat</a:t>
            </a:r>
          </a:p>
        </p:txBody>
      </p:sp>
      <p:sp>
        <p:nvSpPr>
          <p:cNvPr id="9" name="TextBox 8">
            <a:extLst>
              <a:ext uri="{FF2B5EF4-FFF2-40B4-BE49-F238E27FC236}">
                <a16:creationId xmlns:a16="http://schemas.microsoft.com/office/drawing/2014/main" id="{C3FBAD0F-39AA-4C56-8E7A-86F66C6406FF}"/>
              </a:ext>
            </a:extLst>
          </p:cNvPr>
          <p:cNvSpPr txBox="1"/>
          <p:nvPr/>
        </p:nvSpPr>
        <p:spPr>
          <a:xfrm>
            <a:off x="8171376" y="6292334"/>
            <a:ext cx="4358641" cy="369332"/>
          </a:xfrm>
          <a:prstGeom prst="rect">
            <a:avLst/>
          </a:prstGeom>
          <a:noFill/>
        </p:spPr>
        <p:txBody>
          <a:bodyPr wrap="square" rtlCol="0">
            <a:spAutoFit/>
          </a:bodyPr>
          <a:lstStyle/>
          <a:p>
            <a:r>
              <a:rPr lang="en-US" dirty="0"/>
              <a:t>Also a bat – but not what we looked for</a:t>
            </a:r>
          </a:p>
        </p:txBody>
      </p:sp>
      <p:pic>
        <p:nvPicPr>
          <p:cNvPr id="8202" name="Picture 10">
            <a:extLst>
              <a:ext uri="{FF2B5EF4-FFF2-40B4-BE49-F238E27FC236}">
                <a16:creationId xmlns:a16="http://schemas.microsoft.com/office/drawing/2014/main" id="{795BC435-704B-4524-88E4-16DE06B28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2468" y="2855159"/>
            <a:ext cx="1916332" cy="83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57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7166-5AC1-421D-B6F4-2406B4B5D015}"/>
              </a:ext>
            </a:extLst>
          </p:cNvPr>
          <p:cNvSpPr>
            <a:spLocks noGrp="1"/>
          </p:cNvSpPr>
          <p:nvPr>
            <p:ph type="title"/>
          </p:nvPr>
        </p:nvSpPr>
        <p:spPr/>
        <p:txBody>
          <a:bodyPr/>
          <a:lstStyle/>
          <a:p>
            <a:r>
              <a:rPr lang="en-US" dirty="0"/>
              <a:t>Augmentations </a:t>
            </a:r>
          </a:p>
        </p:txBody>
      </p:sp>
      <p:sp>
        <p:nvSpPr>
          <p:cNvPr id="3" name="Content Placeholder 2">
            <a:extLst>
              <a:ext uri="{FF2B5EF4-FFF2-40B4-BE49-F238E27FC236}">
                <a16:creationId xmlns:a16="http://schemas.microsoft.com/office/drawing/2014/main" id="{A05848C5-29FD-4239-AB8E-840F94604170}"/>
              </a:ext>
            </a:extLst>
          </p:cNvPr>
          <p:cNvSpPr>
            <a:spLocks noGrp="1"/>
          </p:cNvSpPr>
          <p:nvPr>
            <p:ph idx="1"/>
          </p:nvPr>
        </p:nvSpPr>
        <p:spPr/>
        <p:txBody>
          <a:bodyPr/>
          <a:lstStyle/>
          <a:p>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echnique used to increase the amount of data by adding slightly modified copies of already existing data</a:t>
            </a:r>
            <a:endParaRPr lang="en-US" dirty="0"/>
          </a:p>
          <a:p>
            <a:r>
              <a:rPr lang="en-US" dirty="0"/>
              <a:t>Examples: rotation, translation, scale, shear, brightness, contrast, noise, crop, warping </a:t>
            </a:r>
            <a:r>
              <a:rPr lang="en-US" dirty="0" err="1"/>
              <a:t>etc</a:t>
            </a:r>
            <a:r>
              <a:rPr lang="en-US" dirty="0"/>
              <a:t>…</a:t>
            </a:r>
          </a:p>
        </p:txBody>
      </p:sp>
      <p:pic>
        <p:nvPicPr>
          <p:cNvPr id="9218" name="Picture 2" descr="Getting Started with Albumentation: Deep Learning Image Augmentation  Technique in PyTorch | by Kevin Bok | Towards Data Science">
            <a:extLst>
              <a:ext uri="{FF2B5EF4-FFF2-40B4-BE49-F238E27FC236}">
                <a16:creationId xmlns:a16="http://schemas.microsoft.com/office/drawing/2014/main" id="{96885FB1-B1D7-43F5-809B-C69A33A5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92352"/>
            <a:ext cx="5984241" cy="44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886E-16C0-4F5F-8098-DACD2C4E0797}"/>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9ECA58DF-828F-4A27-A439-3D0861EA28A4}"/>
              </a:ext>
            </a:extLst>
          </p:cNvPr>
          <p:cNvSpPr>
            <a:spLocks noGrp="1"/>
          </p:cNvSpPr>
          <p:nvPr>
            <p:ph idx="1"/>
          </p:nvPr>
        </p:nvSpPr>
        <p:spPr/>
        <p:txBody>
          <a:bodyPr/>
          <a:lstStyle/>
          <a:p>
            <a:r>
              <a:rPr lang="en-US" dirty="0">
                <a:latin typeface="Arial" panose="020B0604020202020204" pitchFamily="34" charset="0"/>
              </a:rPr>
              <a:t>P</a:t>
            </a:r>
            <a:r>
              <a:rPr lang="en-US" b="0" i="0" u="none" strike="noStrike" dirty="0">
                <a:effectLst/>
                <a:latin typeface="Arial" panose="020B0604020202020204" pitchFamily="34" charset="0"/>
              </a:rPr>
              <a:t>artitioning</a:t>
            </a:r>
            <a:r>
              <a:rPr lang="en-US" b="0" i="0" dirty="0">
                <a:effectLst/>
                <a:latin typeface="Arial" panose="020B0604020202020204" pitchFamily="34" charset="0"/>
              </a:rPr>
              <a:t> a </a:t>
            </a:r>
            <a:r>
              <a:rPr lang="en-US" b="0" i="0" u="none" strike="noStrike" dirty="0">
                <a:effectLst/>
                <a:latin typeface="Arial" panose="020B0604020202020204" pitchFamily="34" charset="0"/>
              </a:rPr>
              <a:t>sample</a:t>
            </a:r>
            <a:r>
              <a:rPr lang="en-US" b="0" i="0" dirty="0">
                <a:effectLst/>
                <a:latin typeface="Arial" panose="020B0604020202020204" pitchFamily="34" charset="0"/>
              </a:rPr>
              <a:t> of </a:t>
            </a:r>
            <a:r>
              <a:rPr lang="en-US" b="0" i="0" u="none" strike="noStrike" dirty="0">
                <a:effectLst/>
                <a:latin typeface="Arial" panose="020B0604020202020204" pitchFamily="34" charset="0"/>
              </a:rPr>
              <a:t>data</a:t>
            </a:r>
            <a:r>
              <a:rPr lang="en-US" b="0" i="0" dirty="0">
                <a:effectLst/>
                <a:latin typeface="Arial" panose="020B0604020202020204" pitchFamily="34" charset="0"/>
              </a:rPr>
              <a:t> into </a:t>
            </a:r>
            <a:r>
              <a:rPr lang="en-US" b="0" i="0" u="none" strike="noStrike" dirty="0">
                <a:effectLst/>
                <a:latin typeface="Arial" panose="020B0604020202020204" pitchFamily="34" charset="0"/>
              </a:rPr>
              <a:t>complementary</a:t>
            </a:r>
            <a:r>
              <a:rPr lang="en-US" b="0" i="0" dirty="0">
                <a:effectLst/>
                <a:latin typeface="Arial" panose="020B0604020202020204" pitchFamily="34" charset="0"/>
              </a:rPr>
              <a:t> subsets and validating the analysis on the other subset. Validation results are averaged over the rounds to give an estimate of the model's predictive performance.</a:t>
            </a:r>
          </a:p>
          <a:p>
            <a:r>
              <a:rPr lang="en-US" dirty="0">
                <a:latin typeface="Arial" panose="020B0604020202020204" pitchFamily="34" charset="0"/>
              </a:rPr>
              <a:t>The final step is to train the model on the entire dataset and by doing you get more training data because you don’t need a validation set.</a:t>
            </a:r>
          </a:p>
          <a:p>
            <a:r>
              <a:rPr lang="en-US" dirty="0">
                <a:latin typeface="Arial" panose="020B0604020202020204" pitchFamily="34" charset="0"/>
              </a:rPr>
              <a:t>Downside: training time is longer.</a:t>
            </a:r>
            <a:endParaRPr lang="en-US" dirty="0"/>
          </a:p>
        </p:txBody>
      </p:sp>
      <p:pic>
        <p:nvPicPr>
          <p:cNvPr id="10242" name="Picture 2" descr="Cross-Validation | DataRobot Artificial Intelligence Wiki">
            <a:extLst>
              <a:ext uri="{FF2B5EF4-FFF2-40B4-BE49-F238E27FC236}">
                <a16:creationId xmlns:a16="http://schemas.microsoft.com/office/drawing/2014/main" id="{39F317AA-1D59-486F-A269-90782480D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247" y="3516718"/>
            <a:ext cx="5581753" cy="334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42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D55C-D01A-4AED-8F93-6A2F408BEE65}"/>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3F6F92B3-934F-4E88-83B0-4D804E4A30EA}"/>
              </a:ext>
            </a:extLst>
          </p:cNvPr>
          <p:cNvSpPr>
            <a:spLocks noGrp="1"/>
          </p:cNvSpPr>
          <p:nvPr>
            <p:ph idx="1"/>
          </p:nvPr>
        </p:nvSpPr>
        <p:spPr/>
        <p:txBody>
          <a:bodyPr/>
          <a:lstStyle/>
          <a:p>
            <a:r>
              <a:rPr lang="en-US" dirty="0"/>
              <a:t>Take a pretrained model on a larger similar dataset and train again a subset of its layers to your new dataset.</a:t>
            </a:r>
          </a:p>
          <a:p>
            <a:r>
              <a:rPr lang="en-US" dirty="0"/>
              <a:t>The idea is that the features learned in the first layers are still relevant to your data, and all you need is to train the more complex layers near the output to learn your new data.</a:t>
            </a:r>
          </a:p>
        </p:txBody>
      </p:sp>
    </p:spTree>
    <p:extLst>
      <p:ext uri="{BB962C8B-B14F-4D97-AF65-F5344CB8AC3E}">
        <p14:creationId xmlns:p14="http://schemas.microsoft.com/office/powerpoint/2010/main" val="369622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6C9F-7AD6-4BF6-BC88-CC5E16B50FBB}"/>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10C2B5A7-E4C6-42AC-B072-8A8B1B63D24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E654A39-4338-44FF-A967-B40372FE92C1}"/>
              </a:ext>
            </a:extLst>
          </p:cNvPr>
          <p:cNvPicPr>
            <a:picLocks noChangeAspect="1"/>
          </p:cNvPicPr>
          <p:nvPr/>
        </p:nvPicPr>
        <p:blipFill rotWithShape="1">
          <a:blip r:embed="rId2"/>
          <a:srcRect l="34595"/>
          <a:stretch/>
        </p:blipFill>
        <p:spPr>
          <a:xfrm>
            <a:off x="7058676" y="1539240"/>
            <a:ext cx="5133324" cy="3806790"/>
          </a:xfrm>
          <a:prstGeom prst="rect">
            <a:avLst/>
          </a:prstGeom>
        </p:spPr>
      </p:pic>
      <p:pic>
        <p:nvPicPr>
          <p:cNvPr id="5" name="Picture 4">
            <a:extLst>
              <a:ext uri="{FF2B5EF4-FFF2-40B4-BE49-F238E27FC236}">
                <a16:creationId xmlns:a16="http://schemas.microsoft.com/office/drawing/2014/main" id="{E4BD6F8D-4A7B-49D4-B463-89EE503F32FB}"/>
              </a:ext>
            </a:extLst>
          </p:cNvPr>
          <p:cNvPicPr>
            <a:picLocks noChangeAspect="1"/>
          </p:cNvPicPr>
          <p:nvPr/>
        </p:nvPicPr>
        <p:blipFill>
          <a:blip r:embed="rId3"/>
          <a:stretch>
            <a:fillRect/>
          </a:stretch>
        </p:blipFill>
        <p:spPr>
          <a:xfrm>
            <a:off x="0" y="1871545"/>
            <a:ext cx="6969760" cy="3114910"/>
          </a:xfrm>
          <a:prstGeom prst="rect">
            <a:avLst/>
          </a:prstGeom>
        </p:spPr>
      </p:pic>
    </p:spTree>
    <p:extLst>
      <p:ext uri="{BB962C8B-B14F-4D97-AF65-F5344CB8AC3E}">
        <p14:creationId xmlns:p14="http://schemas.microsoft.com/office/powerpoint/2010/main" val="423266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6" name="Rectangle 5">
            <a:extLst>
              <a:ext uri="{FF2B5EF4-FFF2-40B4-BE49-F238E27FC236}">
                <a16:creationId xmlns:a16="http://schemas.microsoft.com/office/drawing/2014/main" id="{6A089BC5-F4AF-47FF-A5FF-2FCD151E21EA}"/>
              </a:ext>
            </a:extLst>
          </p:cNvPr>
          <p:cNvSpPr/>
          <p:nvPr/>
        </p:nvSpPr>
        <p:spPr>
          <a:xfrm>
            <a:off x="6339842" y="207264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61A5-BBD3-455C-8343-A89E1D227101}"/>
              </a:ext>
            </a:extLst>
          </p:cNvPr>
          <p:cNvSpPr/>
          <p:nvPr/>
        </p:nvSpPr>
        <p:spPr>
          <a:xfrm>
            <a:off x="6421122" y="3083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6F7FCE-883D-4F46-845C-C84D33CB376C}"/>
              </a:ext>
            </a:extLst>
          </p:cNvPr>
          <p:cNvSpPr/>
          <p:nvPr/>
        </p:nvSpPr>
        <p:spPr>
          <a:xfrm>
            <a:off x="6382900" y="1087659"/>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4E26C9-B9F4-4A3D-A391-96D5E14F08D6}"/>
              </a:ext>
            </a:extLst>
          </p:cNvPr>
          <p:cNvSpPr/>
          <p:nvPr/>
        </p:nvSpPr>
        <p:spPr>
          <a:xfrm>
            <a:off x="8950962" y="160528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66C6E4-EB8E-4ABA-8580-C0266836D4A9}"/>
              </a:ext>
            </a:extLst>
          </p:cNvPr>
          <p:cNvSpPr/>
          <p:nvPr/>
        </p:nvSpPr>
        <p:spPr>
          <a:xfrm>
            <a:off x="11417426" y="2321560"/>
            <a:ext cx="451872" cy="24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B6BED2-3798-4513-9A42-D16BE0DF2E40}"/>
              </a:ext>
            </a:extLst>
          </p:cNvPr>
          <p:cNvSpPr/>
          <p:nvPr/>
        </p:nvSpPr>
        <p:spPr>
          <a:xfrm>
            <a:off x="178048" y="3083560"/>
            <a:ext cx="5674112" cy="2534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0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917-5EBD-4465-A384-0D1939FE75E7}"/>
              </a:ext>
            </a:extLst>
          </p:cNvPr>
          <p:cNvSpPr>
            <a:spLocks noGrp="1"/>
          </p:cNvSpPr>
          <p:nvPr>
            <p:ph type="title"/>
          </p:nvPr>
        </p:nvSpPr>
        <p:spPr/>
        <p:txBody>
          <a:bodyPr/>
          <a:lstStyle/>
          <a:p>
            <a:r>
              <a:rPr lang="en-US" dirty="0"/>
              <a:t>Overfitting- the upside</a:t>
            </a:r>
          </a:p>
        </p:txBody>
      </p:sp>
      <p:sp>
        <p:nvSpPr>
          <p:cNvPr id="3" name="Content Placeholder 2">
            <a:extLst>
              <a:ext uri="{FF2B5EF4-FFF2-40B4-BE49-F238E27FC236}">
                <a16:creationId xmlns:a16="http://schemas.microsoft.com/office/drawing/2014/main" id="{0301BF9F-B3E8-468F-AF01-40D1212948D1}"/>
              </a:ext>
            </a:extLst>
          </p:cNvPr>
          <p:cNvSpPr>
            <a:spLocks noGrp="1"/>
          </p:cNvSpPr>
          <p:nvPr>
            <p:ph idx="1"/>
          </p:nvPr>
        </p:nvSpPr>
        <p:spPr/>
        <p:txBody>
          <a:bodyPr/>
          <a:lstStyle/>
          <a:p>
            <a:r>
              <a:rPr lang="en-US" dirty="0"/>
              <a:t>Overfitting isn’t always bad- there is a known trick to check the correctness of your NN: </a:t>
            </a:r>
            <a:r>
              <a:rPr lang="en-US" b="1" dirty="0"/>
              <a:t>take a small batch of data and try intentionally to overfit it!</a:t>
            </a:r>
          </a:p>
          <a:p>
            <a:r>
              <a:rPr lang="en-US" dirty="0"/>
              <a:t>This will show you if you have any underlying problems in your net architecture before you start train.</a:t>
            </a:r>
          </a:p>
        </p:txBody>
      </p:sp>
    </p:spTree>
    <p:extLst>
      <p:ext uri="{BB962C8B-B14F-4D97-AF65-F5344CB8AC3E}">
        <p14:creationId xmlns:p14="http://schemas.microsoft.com/office/powerpoint/2010/main" val="19343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503-AECD-4A9F-8754-7B29DA05C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42A7A2-15FF-4BEA-B3A9-D11527ACBB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98BAF6-5678-446C-8827-C05FE14BE360}"/>
              </a:ext>
            </a:extLst>
          </p:cNvPr>
          <p:cNvPicPr>
            <a:picLocks noChangeAspect="1"/>
          </p:cNvPicPr>
          <p:nvPr/>
        </p:nvPicPr>
        <p:blipFill>
          <a:blip r:embed="rId2"/>
          <a:stretch>
            <a:fillRect/>
          </a:stretch>
        </p:blipFill>
        <p:spPr>
          <a:xfrm>
            <a:off x="15487" y="849438"/>
            <a:ext cx="12161025" cy="5937442"/>
          </a:xfrm>
          <a:prstGeom prst="rect">
            <a:avLst/>
          </a:prstGeom>
        </p:spPr>
      </p:pic>
      <p:sp>
        <p:nvSpPr>
          <p:cNvPr id="5" name="TextBox 4">
            <a:extLst>
              <a:ext uri="{FF2B5EF4-FFF2-40B4-BE49-F238E27FC236}">
                <a16:creationId xmlns:a16="http://schemas.microsoft.com/office/drawing/2014/main" id="{2A9708C3-08F1-4045-900E-6B0394DAE5BC}"/>
              </a:ext>
            </a:extLst>
          </p:cNvPr>
          <p:cNvSpPr txBox="1"/>
          <p:nvPr/>
        </p:nvSpPr>
        <p:spPr>
          <a:xfrm>
            <a:off x="6299200" y="3818159"/>
            <a:ext cx="5892800" cy="584775"/>
          </a:xfrm>
          <a:prstGeom prst="rect">
            <a:avLst/>
          </a:prstGeom>
          <a:noFill/>
        </p:spPr>
        <p:txBody>
          <a:bodyPr wrap="square" rtlCol="0">
            <a:spAutoFit/>
          </a:bodyPr>
          <a:lstStyle/>
          <a:p>
            <a:r>
              <a:rPr lang="en-US" sz="3200" dirty="0"/>
              <a:t>This is called- </a:t>
            </a:r>
            <a:r>
              <a:rPr lang="en-US" sz="3200" b="1" dirty="0"/>
              <a:t>the forward pass</a:t>
            </a:r>
          </a:p>
        </p:txBody>
      </p:sp>
      <p:sp>
        <p:nvSpPr>
          <p:cNvPr id="11" name="Rectangle 10">
            <a:extLst>
              <a:ext uri="{FF2B5EF4-FFF2-40B4-BE49-F238E27FC236}">
                <a16:creationId xmlns:a16="http://schemas.microsoft.com/office/drawing/2014/main" id="{D435A924-5AA4-4030-AB15-C8A9A2AA88AF}"/>
              </a:ext>
            </a:extLst>
          </p:cNvPr>
          <p:cNvSpPr/>
          <p:nvPr/>
        </p:nvSpPr>
        <p:spPr>
          <a:xfrm>
            <a:off x="178048" y="3159760"/>
            <a:ext cx="5674112" cy="2458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571714"/>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14711</TotalTime>
  <Words>1385</Words>
  <Application>Microsoft Office PowerPoint</Application>
  <PresentationFormat>Widescreen</PresentationFormat>
  <Paragraphs>241</Paragraphs>
  <Slides>80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Cambria Math</vt:lpstr>
      <vt:lpstr>Roboto</vt:lpstr>
      <vt:lpstr>class_layout</vt:lpstr>
      <vt:lpstr>NN basics 2</vt:lpstr>
      <vt:lpstr>References</vt:lpstr>
      <vt:lpstr>contents</vt:lpstr>
      <vt:lpstr>Loss derivation</vt:lpstr>
      <vt:lpstr>Bad idea- by hand</vt:lpstr>
      <vt:lpstr>Good idea- back 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conclusions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 conv layers</vt:lpstr>
      <vt:lpstr>Stacking conv layers</vt:lpstr>
      <vt:lpstr>Stacking conv layers</vt:lpstr>
      <vt:lpstr>Stacking conv layers</vt:lpstr>
      <vt:lpstr>Stacking conv layers</vt:lpstr>
      <vt:lpstr>contents</vt:lpstr>
      <vt:lpstr>PowerPoint Presentation</vt:lpstr>
      <vt:lpstr>PowerPoint Presentation</vt:lpstr>
      <vt:lpstr>PowerPoint Presentation</vt:lpstr>
      <vt:lpstr>PowerPoint Presentation</vt:lpstr>
      <vt:lpstr>Layer depth</vt:lpstr>
      <vt:lpstr>PowerPoint Presentation</vt:lpstr>
      <vt:lpstr>PowerPoint Presentation</vt:lpstr>
      <vt:lpstr>PowerPoint Presentation</vt:lpstr>
      <vt:lpstr>contents</vt:lpstr>
      <vt:lpstr>Overfitting</vt:lpstr>
      <vt:lpstr>Overfitting</vt:lpstr>
      <vt:lpstr>Remove outliers</vt:lpstr>
      <vt:lpstr>Augmentations </vt:lpstr>
      <vt:lpstr>Cross validation</vt:lpstr>
      <vt:lpstr>Transfer learning</vt:lpstr>
      <vt:lpstr>Transfer learning</vt:lpstr>
      <vt:lpstr>Overfitting- the upside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dc:title>
  <dc:creator> </dc:creator>
  <cp:lastModifiedBy>Yoni Chechik</cp:lastModifiedBy>
  <cp:revision>284</cp:revision>
  <dcterms:created xsi:type="dcterms:W3CDTF">2019-11-08T16:12:10Z</dcterms:created>
  <dcterms:modified xsi:type="dcterms:W3CDTF">2023-12-25T14:06:39Z</dcterms:modified>
</cp:coreProperties>
</file>